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46"/>
  </p:notesMasterIdLst>
  <p:sldIdLst>
    <p:sldId id="353" r:id="rId2"/>
    <p:sldId id="354" r:id="rId3"/>
    <p:sldId id="280" r:id="rId4"/>
    <p:sldId id="355" r:id="rId5"/>
    <p:sldId id="356" r:id="rId6"/>
    <p:sldId id="283" r:id="rId7"/>
    <p:sldId id="284" r:id="rId8"/>
    <p:sldId id="296" r:id="rId9"/>
    <p:sldId id="297" r:id="rId10"/>
    <p:sldId id="298" r:id="rId11"/>
    <p:sldId id="332" r:id="rId12"/>
    <p:sldId id="334" r:id="rId13"/>
    <p:sldId id="300" r:id="rId14"/>
    <p:sldId id="301" r:id="rId15"/>
    <p:sldId id="351" r:id="rId16"/>
    <p:sldId id="352" r:id="rId17"/>
    <p:sldId id="302" r:id="rId18"/>
    <p:sldId id="303" r:id="rId19"/>
    <p:sldId id="329" r:id="rId20"/>
    <p:sldId id="330" r:id="rId21"/>
    <p:sldId id="304" r:id="rId22"/>
    <p:sldId id="337" r:id="rId23"/>
    <p:sldId id="305" r:id="rId24"/>
    <p:sldId id="306" r:id="rId25"/>
    <p:sldId id="326" r:id="rId26"/>
    <p:sldId id="328" r:id="rId27"/>
    <p:sldId id="312" r:id="rId28"/>
    <p:sldId id="315" r:id="rId29"/>
    <p:sldId id="325" r:id="rId30"/>
    <p:sldId id="317" r:id="rId31"/>
    <p:sldId id="318" r:id="rId32"/>
    <p:sldId id="313" r:id="rId33"/>
    <p:sldId id="319" r:id="rId34"/>
    <p:sldId id="321" r:id="rId35"/>
    <p:sldId id="324" r:id="rId36"/>
    <p:sldId id="322" r:id="rId37"/>
    <p:sldId id="345" r:id="rId38"/>
    <p:sldId id="346" r:id="rId39"/>
    <p:sldId id="347" r:id="rId40"/>
    <p:sldId id="282" r:id="rId41"/>
    <p:sldId id="349" r:id="rId42"/>
    <p:sldId id="350" r:id="rId43"/>
    <p:sldId id="292" r:id="rId44"/>
    <p:sldId id="293" r:id="rId4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90" d="100"/>
          <a:sy n="90" d="100"/>
        </p:scale>
        <p:origin x="168" y="9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76510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9254710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8862111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1548788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9139202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179613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402645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0464462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803979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1077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954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4493596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7003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74857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9"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10"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1"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2"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10251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10"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3757703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6"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194865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7876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986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2/10/2023</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79850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2/10/2023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smtClean="0"/>
              <a:t>Presentation title</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15355566"/>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8" r:id="rId18"/>
    <p:sldLayoutId id="2147483829" r:id="rId19"/>
    <p:sldLayoutId id="2147483830" r:id="rId20"/>
    <p:sldLayoutId id="2147483669" r:id="rId21"/>
    <p:sldLayoutId id="2147483673" r:id="rId22"/>
    <p:sldLayoutId id="2147483670" r:id="rId23"/>
    <p:sldLayoutId id="2147483671" r:id="rId24"/>
    <p:sldLayoutId id="2147483655" r:id="rId25"/>
    <p:sldLayoutId id="2147483674" r:id="rId26"/>
    <p:sldLayoutId id="2147483654" r:id="rId2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1</a:t>
            </a:fld>
            <a:endParaRPr lang="en-US" dirty="0"/>
          </a:p>
        </p:txBody>
      </p:sp>
      <p:sp>
        <p:nvSpPr>
          <p:cNvPr id="4" name="Title 16">
            <a:extLst>
              <a:ext uri="{FF2B5EF4-FFF2-40B4-BE49-F238E27FC236}">
                <a16:creationId xmlns:a16="http://schemas.microsoft.com/office/drawing/2014/main" id="{8A0F1F4A-0645-53F9-4341-904BF8503A05}"/>
              </a:ext>
            </a:extLst>
          </p:cNvPr>
          <p:cNvSpPr txBox="1">
            <a:spLocks/>
          </p:cNvSpPr>
          <p:nvPr/>
        </p:nvSpPr>
        <p:spPr>
          <a:xfrm>
            <a:off x="1814573" y="6212"/>
            <a:ext cx="8612477" cy="120982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CAR PRICE PREDICTION</a:t>
            </a:r>
            <a:endPar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pic>
        <p:nvPicPr>
          <p:cNvPr id="5" name="Picture 2" descr="How To Tell What Your Car Is Worth—And How To Sell It For Top Dolla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930439"/>
            <a:ext cx="12191999" cy="5916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153400" y="5578475"/>
            <a:ext cx="4630445" cy="830997"/>
          </a:xfrm>
          <a:prstGeom prst="rect">
            <a:avLst/>
          </a:prstGeom>
          <a:noFill/>
        </p:spPr>
        <p:txBody>
          <a:bodyPr wrap="square" rtlCol="0">
            <a:spAutoFit/>
          </a:bodyPr>
          <a:lstStyle/>
          <a:p>
            <a:r>
              <a:rPr lang="en-US" sz="2400" b="1" dirty="0" smtClean="0">
                <a:solidFill>
                  <a:srgbClr val="002060"/>
                </a:solidFill>
              </a:rPr>
              <a:t>Submitted by:-SAFIK</a:t>
            </a:r>
          </a:p>
          <a:p>
            <a:r>
              <a:rPr lang="en-US" sz="2400" b="1" dirty="0" smtClean="0">
                <a:solidFill>
                  <a:srgbClr val="002060"/>
                </a:solidFill>
              </a:rPr>
              <a:t>SME:-Mr. Shwetank Mishra</a:t>
            </a:r>
            <a:endParaRPr lang="en-US" sz="2400" b="1" dirty="0">
              <a:solidFill>
                <a:srgbClr val="002060"/>
              </a:solidFill>
            </a:endParaRPr>
          </a:p>
        </p:txBody>
      </p:sp>
    </p:spTree>
    <p:extLst>
      <p:ext uri="{BB962C8B-B14F-4D97-AF65-F5344CB8AC3E}">
        <p14:creationId xmlns:p14="http://schemas.microsoft.com/office/powerpoint/2010/main" val="2348674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588517" y="-254802"/>
            <a:ext cx="8534400" cy="1507067"/>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Visualization</a:t>
            </a: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2013547445"/>
              </p:ext>
            </p:extLst>
          </p:nvPr>
        </p:nvGraphicFramePr>
        <p:xfrm>
          <a:off x="468450" y="943394"/>
          <a:ext cx="11152935" cy="2474338"/>
        </p:xfrm>
        <a:graphic>
          <a:graphicData uri="http://schemas.openxmlformats.org/drawingml/2006/table">
            <a:tbl>
              <a:tblPr firstRow="1" bandRow="1">
                <a:tableStyleId>{5C22544A-7EE6-4342-B048-85BDC9FD1C3A}</a:tableStyleId>
              </a:tblPr>
              <a:tblGrid>
                <a:gridCol w="11152935">
                  <a:extLst>
                    <a:ext uri="{9D8B030D-6E8A-4147-A177-3AD203B41FA5}">
                      <a16:colId xmlns:a16="http://schemas.microsoft.com/office/drawing/2014/main" val="1689330750"/>
                    </a:ext>
                  </a:extLst>
                </a:gridCol>
              </a:tblGrid>
              <a:tr h="2373964">
                <a:tc>
                  <a:txBody>
                    <a:bodyPr/>
                    <a:lstStyle/>
                    <a:p>
                      <a:pPr marL="342900" indent="-342900">
                        <a:buFont typeface="+mj-lt"/>
                        <a:buAutoNum type="arabicPeriod"/>
                      </a:pPr>
                      <a:r>
                        <a:rPr lang="en-IN" sz="1800" b="1" i="0" kern="1200" dirty="0">
                          <a:solidFill>
                            <a:schemeClr val="tx1"/>
                          </a:solidFill>
                          <a:effectLst/>
                          <a:latin typeface="+mn-lt"/>
                          <a:ea typeface="+mn-ea"/>
                          <a:cs typeface="+mn-cs"/>
                        </a:rPr>
                        <a:t>Univariate Analysis</a:t>
                      </a:r>
                    </a:p>
                    <a:p>
                      <a:pPr marL="285750" indent="-285750">
                        <a:buFont typeface="Wingdings" panose="05000000000000000000" pitchFamily="2" charset="2"/>
                        <a:buChar char="ü"/>
                      </a:pPr>
                      <a:r>
                        <a:rPr lang="en-IN" sz="1800" b="1" i="0" kern="1200" dirty="0">
                          <a:solidFill>
                            <a:schemeClr val="tx1"/>
                          </a:solidFill>
                          <a:effectLst/>
                          <a:latin typeface="+mn-lt"/>
                          <a:ea typeface="+mn-ea"/>
                          <a:cs typeface="+mn-cs"/>
                        </a:rPr>
                        <a:t>Using </a:t>
                      </a:r>
                      <a:r>
                        <a:rPr lang="en-IN" sz="1800" b="1" i="0" kern="1200" dirty="0" err="1">
                          <a:solidFill>
                            <a:schemeClr val="tx1"/>
                          </a:solidFill>
                          <a:effectLst/>
                          <a:latin typeface="+mn-lt"/>
                          <a:ea typeface="+mn-ea"/>
                          <a:cs typeface="+mn-cs"/>
                        </a:rPr>
                        <a:t>Countplot</a:t>
                      </a:r>
                      <a:endParaRPr lang="en-IN" sz="1800" b="1" i="0" kern="1200" dirty="0">
                        <a:solidFill>
                          <a:schemeClr val="tx1"/>
                        </a:solidFill>
                        <a:effectLst/>
                        <a:latin typeface="+mn-lt"/>
                        <a:ea typeface="+mn-ea"/>
                        <a:cs typeface="+mn-cs"/>
                      </a:endParaRPr>
                    </a:p>
                    <a:p>
                      <a:pPr marL="0" indent="0">
                        <a:buFont typeface="Wingdings" panose="05000000000000000000" pitchFamily="2" charset="2"/>
                        <a:buNone/>
                      </a:pPr>
                      <a:endParaRPr lang="en-IN" sz="20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2000" b="1" i="0" kern="1200" dirty="0">
                          <a:solidFill>
                            <a:schemeClr val="tx1"/>
                          </a:solidFill>
                          <a:effectLst/>
                          <a:latin typeface="+mn-lt"/>
                          <a:ea typeface="+mn-ea"/>
                          <a:cs typeface="+mn-cs"/>
                        </a:rPr>
                        <a:t>2. Bivariate Analysis (for comparison between features and target)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000" b="1" i="0" kern="1200" dirty="0">
                          <a:solidFill>
                            <a:schemeClr val="tx1"/>
                          </a:solidFill>
                          <a:effectLst/>
                          <a:latin typeface="+mn-lt"/>
                          <a:ea typeface="+mn-ea"/>
                          <a:cs typeface="+mn-cs"/>
                        </a:rPr>
                        <a:t>Using </a:t>
                      </a:r>
                      <a:r>
                        <a:rPr lang="en-IN" sz="2000" b="1" i="0" kern="1200" dirty="0" err="1">
                          <a:solidFill>
                            <a:schemeClr val="tx1"/>
                          </a:solidFill>
                          <a:effectLst/>
                          <a:latin typeface="+mn-lt"/>
                          <a:ea typeface="+mn-ea"/>
                          <a:cs typeface="+mn-cs"/>
                        </a:rPr>
                        <a:t>Catplot</a:t>
                      </a:r>
                      <a:r>
                        <a:rPr lang="en-IN" sz="2000" b="1" i="0" kern="1200" dirty="0">
                          <a:solidFill>
                            <a:schemeClr val="tx1"/>
                          </a:solidFill>
                          <a:effectLst/>
                          <a:latin typeface="+mn-lt"/>
                          <a:ea typeface="+mn-ea"/>
                          <a:cs typeface="+mn-cs"/>
                        </a:rPr>
                        <a:t> and Scatterplot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20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2000" b="1" i="0" kern="1200" dirty="0" smtClean="0">
                          <a:solidFill>
                            <a:schemeClr val="tx1"/>
                          </a:solidFill>
                          <a:effectLst/>
                          <a:latin typeface="+mn-lt"/>
                          <a:ea typeface="+mn-ea"/>
                          <a:cs typeface="+mn-cs"/>
                        </a:rPr>
                        <a:t>3</a:t>
                      </a:r>
                      <a:r>
                        <a:rPr lang="en-IN" sz="2000" b="1" i="0" kern="1200" dirty="0">
                          <a:solidFill>
                            <a:schemeClr val="tx1"/>
                          </a:solidFill>
                          <a:effectLst/>
                          <a:latin typeface="+mn-lt"/>
                          <a:ea typeface="+mn-ea"/>
                          <a:cs typeface="+mn-cs"/>
                        </a:rPr>
                        <a:t>. Multivariate Analysis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000" b="1" i="0" kern="1200" dirty="0">
                          <a:solidFill>
                            <a:schemeClr val="tx1"/>
                          </a:solidFill>
                          <a:effectLst/>
                          <a:latin typeface="+mn-lt"/>
                          <a:ea typeface="+mn-ea"/>
                          <a:cs typeface="+mn-cs"/>
                        </a:rPr>
                        <a:t>Using </a:t>
                      </a:r>
                      <a:r>
                        <a:rPr lang="en-IN" sz="2000" b="1" i="0" kern="1200" dirty="0" err="1">
                          <a:solidFill>
                            <a:schemeClr val="tx1"/>
                          </a:solidFill>
                          <a:effectLst/>
                          <a:latin typeface="+mn-lt"/>
                          <a:ea typeface="+mn-ea"/>
                          <a:cs typeface="+mn-cs"/>
                        </a:rPr>
                        <a:t>Pairplot</a:t>
                      </a:r>
                      <a:r>
                        <a:rPr lang="en-IN" sz="2000" b="1" i="0" kern="1200" dirty="0">
                          <a:solidFill>
                            <a:schemeClr val="tx1"/>
                          </a:solidFill>
                          <a:effectLst/>
                          <a:latin typeface="+mn-lt"/>
                          <a:ea typeface="+mn-ea"/>
                          <a:cs typeface="+mn-cs"/>
                        </a:rPr>
                        <a:t> (comparison between all continuous features and target)</a:t>
                      </a:r>
                    </a:p>
                  </a:txBody>
                  <a:tcPr marL="96897" marR="96897" marT="48449" marB="48449" anchor="ctr">
                    <a:noFill/>
                  </a:tcPr>
                </a:tc>
                <a:extLst>
                  <a:ext uri="{0D108BD9-81ED-4DB2-BD59-A6C34878D82A}">
                    <a16:rowId xmlns:a16="http://schemas.microsoft.com/office/drawing/2014/main" val="479928716"/>
                  </a:ext>
                </a:extLst>
              </a:tr>
            </a:tbl>
          </a:graphicData>
        </a:graphic>
      </p:graphicFrame>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1348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BC7D49-C7CD-4725-1E26-7069E6B4DBB3}"/>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3" name="Picture 2">
            <a:extLst>
              <a:ext uri="{FF2B5EF4-FFF2-40B4-BE49-F238E27FC236}">
                <a16:creationId xmlns:a16="http://schemas.microsoft.com/office/drawing/2014/main" id="{F0D8753D-C7D3-7F47-246A-6D8EE04D460D}"/>
              </a:ext>
            </a:extLst>
          </p:cNvPr>
          <p:cNvPicPr>
            <a:picLocks noChangeAspect="1"/>
          </p:cNvPicPr>
          <p:nvPr/>
        </p:nvPicPr>
        <p:blipFill>
          <a:blip r:embed="rId2"/>
          <a:stretch>
            <a:fillRect/>
          </a:stretch>
        </p:blipFill>
        <p:spPr>
          <a:xfrm>
            <a:off x="967975" y="191708"/>
            <a:ext cx="4071858" cy="5172797"/>
          </a:xfrm>
          <a:prstGeom prst="rect">
            <a:avLst/>
          </a:prstGeom>
        </p:spPr>
      </p:pic>
      <p:pic>
        <p:nvPicPr>
          <p:cNvPr id="6" name="Picture 5">
            <a:extLst>
              <a:ext uri="{FF2B5EF4-FFF2-40B4-BE49-F238E27FC236}">
                <a16:creationId xmlns:a16="http://schemas.microsoft.com/office/drawing/2014/main" id="{222A7997-5C8D-723C-09F0-7D0F13322392}"/>
              </a:ext>
            </a:extLst>
          </p:cNvPr>
          <p:cNvPicPr>
            <a:picLocks noChangeAspect="1"/>
          </p:cNvPicPr>
          <p:nvPr/>
        </p:nvPicPr>
        <p:blipFill>
          <a:blip r:embed="rId3"/>
          <a:stretch>
            <a:fillRect/>
          </a:stretch>
        </p:blipFill>
        <p:spPr>
          <a:xfrm>
            <a:off x="566575" y="5600976"/>
            <a:ext cx="10353062" cy="647424"/>
          </a:xfrm>
          <a:prstGeom prst="rect">
            <a:avLst/>
          </a:prstGeom>
        </p:spPr>
      </p:pic>
      <p:pic>
        <p:nvPicPr>
          <p:cNvPr id="10" name="Picture 9">
            <a:extLst>
              <a:ext uri="{FF2B5EF4-FFF2-40B4-BE49-F238E27FC236}">
                <a16:creationId xmlns:a16="http://schemas.microsoft.com/office/drawing/2014/main" id="{B05BDA95-1E58-004E-FBAC-4B018DE2C518}"/>
              </a:ext>
            </a:extLst>
          </p:cNvPr>
          <p:cNvPicPr>
            <a:picLocks noChangeAspect="1"/>
          </p:cNvPicPr>
          <p:nvPr/>
        </p:nvPicPr>
        <p:blipFill>
          <a:blip r:embed="rId4"/>
          <a:stretch>
            <a:fillRect/>
          </a:stretch>
        </p:blipFill>
        <p:spPr>
          <a:xfrm>
            <a:off x="6400640" y="191708"/>
            <a:ext cx="4153480" cy="847843"/>
          </a:xfrm>
          <a:prstGeom prst="rect">
            <a:avLst/>
          </a:prstGeom>
        </p:spPr>
      </p:pic>
      <p:pic>
        <p:nvPicPr>
          <p:cNvPr id="16" name="Picture 15">
            <a:extLst>
              <a:ext uri="{FF2B5EF4-FFF2-40B4-BE49-F238E27FC236}">
                <a16:creationId xmlns:a16="http://schemas.microsoft.com/office/drawing/2014/main" id="{108A4796-A8C8-A2CE-888F-DEE22B0C2FBF}"/>
              </a:ext>
            </a:extLst>
          </p:cNvPr>
          <p:cNvPicPr>
            <a:picLocks noChangeAspect="1"/>
          </p:cNvPicPr>
          <p:nvPr/>
        </p:nvPicPr>
        <p:blipFill>
          <a:blip r:embed="rId5"/>
          <a:stretch>
            <a:fillRect/>
          </a:stretch>
        </p:blipFill>
        <p:spPr>
          <a:xfrm>
            <a:off x="6400640" y="1039551"/>
            <a:ext cx="4153480" cy="4324954"/>
          </a:xfrm>
          <a:prstGeom prst="rect">
            <a:avLst/>
          </a:prstGeom>
        </p:spPr>
      </p:pic>
    </p:spTree>
    <p:extLst>
      <p:ext uri="{BB962C8B-B14F-4D97-AF65-F5344CB8AC3E}">
        <p14:creationId xmlns:p14="http://schemas.microsoft.com/office/powerpoint/2010/main" val="167386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BC7D49-C7CD-4725-1E26-7069E6B4DBB3}"/>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7" name="Picture 6">
            <a:extLst>
              <a:ext uri="{FF2B5EF4-FFF2-40B4-BE49-F238E27FC236}">
                <a16:creationId xmlns:a16="http://schemas.microsoft.com/office/drawing/2014/main" id="{2C125888-9CA0-7816-C419-234B6E1BC01F}"/>
              </a:ext>
            </a:extLst>
          </p:cNvPr>
          <p:cNvPicPr>
            <a:picLocks noChangeAspect="1"/>
          </p:cNvPicPr>
          <p:nvPr/>
        </p:nvPicPr>
        <p:blipFill>
          <a:blip r:embed="rId2"/>
          <a:stretch>
            <a:fillRect/>
          </a:stretch>
        </p:blipFill>
        <p:spPr>
          <a:xfrm>
            <a:off x="6594483" y="921345"/>
            <a:ext cx="2670540" cy="1247949"/>
          </a:xfrm>
          <a:prstGeom prst="rect">
            <a:avLst/>
          </a:prstGeom>
        </p:spPr>
      </p:pic>
      <p:pic>
        <p:nvPicPr>
          <p:cNvPr id="4" name="Picture 3">
            <a:extLst>
              <a:ext uri="{FF2B5EF4-FFF2-40B4-BE49-F238E27FC236}">
                <a16:creationId xmlns:a16="http://schemas.microsoft.com/office/drawing/2014/main" id="{E5957742-318C-7F74-0D92-42B2094E2A98}"/>
              </a:ext>
            </a:extLst>
          </p:cNvPr>
          <p:cNvPicPr>
            <a:picLocks noChangeAspect="1"/>
          </p:cNvPicPr>
          <p:nvPr/>
        </p:nvPicPr>
        <p:blipFill>
          <a:blip r:embed="rId3"/>
          <a:stretch>
            <a:fillRect/>
          </a:stretch>
        </p:blipFill>
        <p:spPr>
          <a:xfrm>
            <a:off x="1058937" y="731520"/>
            <a:ext cx="9393779" cy="2660738"/>
          </a:xfrm>
          <a:prstGeom prst="rect">
            <a:avLst/>
          </a:prstGeom>
        </p:spPr>
      </p:pic>
      <p:pic>
        <p:nvPicPr>
          <p:cNvPr id="8" name="Picture 7">
            <a:extLst>
              <a:ext uri="{FF2B5EF4-FFF2-40B4-BE49-F238E27FC236}">
                <a16:creationId xmlns:a16="http://schemas.microsoft.com/office/drawing/2014/main" id="{2E47D844-AB89-F36B-AE36-D133A29DB639}"/>
              </a:ext>
            </a:extLst>
          </p:cNvPr>
          <p:cNvPicPr>
            <a:picLocks noChangeAspect="1"/>
          </p:cNvPicPr>
          <p:nvPr/>
        </p:nvPicPr>
        <p:blipFill>
          <a:blip r:embed="rId4"/>
          <a:stretch>
            <a:fillRect/>
          </a:stretch>
        </p:blipFill>
        <p:spPr>
          <a:xfrm>
            <a:off x="2217492" y="1745372"/>
            <a:ext cx="2715004" cy="847843"/>
          </a:xfrm>
          <a:prstGeom prst="rect">
            <a:avLst/>
          </a:prstGeom>
        </p:spPr>
      </p:pic>
      <p:pic>
        <p:nvPicPr>
          <p:cNvPr id="12" name="Picture 11">
            <a:extLst>
              <a:ext uri="{FF2B5EF4-FFF2-40B4-BE49-F238E27FC236}">
                <a16:creationId xmlns:a16="http://schemas.microsoft.com/office/drawing/2014/main" id="{74322E0F-DBF1-D71C-CA54-9752F8723E68}"/>
              </a:ext>
            </a:extLst>
          </p:cNvPr>
          <p:cNvPicPr>
            <a:picLocks noChangeAspect="1"/>
          </p:cNvPicPr>
          <p:nvPr/>
        </p:nvPicPr>
        <p:blipFill>
          <a:blip r:embed="rId5"/>
          <a:stretch>
            <a:fillRect/>
          </a:stretch>
        </p:blipFill>
        <p:spPr>
          <a:xfrm>
            <a:off x="1107387" y="3607067"/>
            <a:ext cx="9345329" cy="2886900"/>
          </a:xfrm>
          <a:prstGeom prst="rect">
            <a:avLst/>
          </a:prstGeom>
        </p:spPr>
      </p:pic>
    </p:spTree>
    <p:extLst>
      <p:ext uri="{BB962C8B-B14F-4D97-AF65-F5344CB8AC3E}">
        <p14:creationId xmlns:p14="http://schemas.microsoft.com/office/powerpoint/2010/main" val="227051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69851" y="-42535"/>
            <a:ext cx="10671048" cy="920967"/>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Correlation</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4" name="Picture 3">
            <a:extLst>
              <a:ext uri="{FF2B5EF4-FFF2-40B4-BE49-F238E27FC236}">
                <a16:creationId xmlns:a16="http://schemas.microsoft.com/office/drawing/2014/main" id="{2A0B6DB1-2173-12BF-D528-8E77627BDD1B}"/>
              </a:ext>
            </a:extLst>
          </p:cNvPr>
          <p:cNvPicPr>
            <a:picLocks noChangeAspect="1"/>
          </p:cNvPicPr>
          <p:nvPr/>
        </p:nvPicPr>
        <p:blipFill>
          <a:blip r:embed="rId2"/>
          <a:stretch>
            <a:fillRect/>
          </a:stretch>
        </p:blipFill>
        <p:spPr>
          <a:xfrm>
            <a:off x="407810" y="1050127"/>
            <a:ext cx="7081283" cy="2866132"/>
          </a:xfrm>
          <a:prstGeom prst="rect">
            <a:avLst/>
          </a:prstGeom>
        </p:spPr>
      </p:pic>
      <p:pic>
        <p:nvPicPr>
          <p:cNvPr id="7" name="Picture 6">
            <a:extLst>
              <a:ext uri="{FF2B5EF4-FFF2-40B4-BE49-F238E27FC236}">
                <a16:creationId xmlns:a16="http://schemas.microsoft.com/office/drawing/2014/main" id="{0203BD71-CFD8-4369-542F-CBBFC350826B}"/>
              </a:ext>
            </a:extLst>
          </p:cNvPr>
          <p:cNvPicPr>
            <a:picLocks noChangeAspect="1"/>
          </p:cNvPicPr>
          <p:nvPr/>
        </p:nvPicPr>
        <p:blipFill>
          <a:blip r:embed="rId3"/>
          <a:stretch>
            <a:fillRect/>
          </a:stretch>
        </p:blipFill>
        <p:spPr>
          <a:xfrm>
            <a:off x="7971634" y="1050127"/>
            <a:ext cx="2962688" cy="2866132"/>
          </a:xfrm>
          <a:prstGeom prst="rect">
            <a:avLst/>
          </a:prstGeom>
        </p:spPr>
      </p:pic>
      <p:pic>
        <p:nvPicPr>
          <p:cNvPr id="10" name="Picture 9">
            <a:extLst>
              <a:ext uri="{FF2B5EF4-FFF2-40B4-BE49-F238E27FC236}">
                <a16:creationId xmlns:a16="http://schemas.microsoft.com/office/drawing/2014/main" id="{3F0E7ECD-D3AF-EE84-0D05-B4C640DACF23}"/>
              </a:ext>
            </a:extLst>
          </p:cNvPr>
          <p:cNvPicPr>
            <a:picLocks noChangeAspect="1"/>
          </p:cNvPicPr>
          <p:nvPr/>
        </p:nvPicPr>
        <p:blipFill>
          <a:blip r:embed="rId4"/>
          <a:stretch>
            <a:fillRect/>
          </a:stretch>
        </p:blipFill>
        <p:spPr>
          <a:xfrm>
            <a:off x="407810" y="4200239"/>
            <a:ext cx="10533089" cy="2048161"/>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4" name="Picture 3">
            <a:extLst>
              <a:ext uri="{FF2B5EF4-FFF2-40B4-BE49-F238E27FC236}">
                <a16:creationId xmlns:a16="http://schemas.microsoft.com/office/drawing/2014/main" id="{096AFF69-89F3-8857-52D9-585B605293E4}"/>
              </a:ext>
            </a:extLst>
          </p:cNvPr>
          <p:cNvPicPr>
            <a:picLocks noChangeAspect="1"/>
          </p:cNvPicPr>
          <p:nvPr/>
        </p:nvPicPr>
        <p:blipFill>
          <a:blip r:embed="rId2"/>
          <a:stretch>
            <a:fillRect/>
          </a:stretch>
        </p:blipFill>
        <p:spPr>
          <a:xfrm>
            <a:off x="1048614" y="1208312"/>
            <a:ext cx="8086273" cy="1505160"/>
          </a:xfrm>
          <a:prstGeom prst="rect">
            <a:avLst/>
          </a:prstGeom>
        </p:spPr>
      </p:pic>
      <p:pic>
        <p:nvPicPr>
          <p:cNvPr id="1026" name="Picture 2">
            <a:extLst>
              <a:ext uri="{FF2B5EF4-FFF2-40B4-BE49-F238E27FC236}">
                <a16:creationId xmlns:a16="http://schemas.microsoft.com/office/drawing/2014/main" id="{DE5E3C32-538D-55A4-9CD5-B01503327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43" y="3049545"/>
            <a:ext cx="8235129" cy="353895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755904" y="2830286"/>
            <a:ext cx="9748810" cy="2829850"/>
          </a:xfrm>
        </p:spPr>
        <p:txBody>
          <a:bodyPr/>
          <a:lstStyle/>
          <a:p>
            <a:endParaRPr lang="en-US" dirty="0"/>
          </a:p>
        </p:txBody>
      </p:sp>
      <p:sp>
        <p:nvSpPr>
          <p:cNvPr id="3" name="TextBox 2"/>
          <p:cNvSpPr txBox="1"/>
          <p:nvPr/>
        </p:nvSpPr>
        <p:spPr>
          <a:xfrm>
            <a:off x="229363" y="144551"/>
            <a:ext cx="11276081"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2060"/>
                </a:solidFill>
              </a:rPr>
              <a:t>Correlation is checked for relation between the dependent and independent variables. </a:t>
            </a:r>
          </a:p>
          <a:p>
            <a:pPr marL="342900" indent="-342900">
              <a:buFont typeface="Arial" panose="020B0604020202020204" pitchFamily="34" charset="0"/>
              <a:buChar char="•"/>
            </a:pPr>
            <a:r>
              <a:rPr lang="en-US" dirty="0">
                <a:solidFill>
                  <a:srgbClr val="002060"/>
                </a:solidFill>
              </a:rPr>
              <a:t>Also Checked through heatmap and BarPlot (Visualization)</a:t>
            </a:r>
          </a:p>
          <a:p>
            <a:pPr marL="342900" indent="-342900">
              <a:buFont typeface="Arial" panose="020B0604020202020204" pitchFamily="34" charset="0"/>
              <a:buChar char="•"/>
            </a:pPr>
            <a:r>
              <a:rPr lang="en-US" dirty="0">
                <a:solidFill>
                  <a:srgbClr val="002060"/>
                </a:solidFill>
              </a:rPr>
              <a:t>Checking Correlation through Barplot : </a:t>
            </a:r>
          </a:p>
          <a:p>
            <a:endParaRPr lang="en-US" dirty="0"/>
          </a:p>
        </p:txBody>
      </p:sp>
    </p:spTree>
    <p:extLst>
      <p:ext uri="{BB962C8B-B14F-4D97-AF65-F5344CB8AC3E}">
        <p14:creationId xmlns:p14="http://schemas.microsoft.com/office/powerpoint/2010/main" val="410285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60FBD-DBF8-72A7-4ABF-EE419141049D}"/>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7" name="Picture 6">
            <a:extLst>
              <a:ext uri="{FF2B5EF4-FFF2-40B4-BE49-F238E27FC236}">
                <a16:creationId xmlns:a16="http://schemas.microsoft.com/office/drawing/2014/main" id="{0E32FEEE-4D19-287C-4A6C-C2D98905CF81}"/>
              </a:ext>
            </a:extLst>
          </p:cNvPr>
          <p:cNvPicPr>
            <a:picLocks noChangeAspect="1"/>
          </p:cNvPicPr>
          <p:nvPr/>
        </p:nvPicPr>
        <p:blipFill>
          <a:blip r:embed="rId2"/>
          <a:stretch>
            <a:fillRect/>
          </a:stretch>
        </p:blipFill>
        <p:spPr>
          <a:xfrm>
            <a:off x="1510529" y="731520"/>
            <a:ext cx="8364117" cy="914528"/>
          </a:xfrm>
          <a:prstGeom prst="rect">
            <a:avLst/>
          </a:prstGeom>
        </p:spPr>
      </p:pic>
      <p:pic>
        <p:nvPicPr>
          <p:cNvPr id="1026" name="Picture 2">
            <a:extLst>
              <a:ext uri="{FF2B5EF4-FFF2-40B4-BE49-F238E27FC236}">
                <a16:creationId xmlns:a16="http://schemas.microsoft.com/office/drawing/2014/main" id="{2B779931-A97B-1688-46CB-DD99A3103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715" y="1842247"/>
            <a:ext cx="9863743" cy="459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1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60FBD-DBF8-72A7-4ABF-EE419141049D}"/>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3" name="Picture 2">
            <a:extLst>
              <a:ext uri="{FF2B5EF4-FFF2-40B4-BE49-F238E27FC236}">
                <a16:creationId xmlns:a16="http://schemas.microsoft.com/office/drawing/2014/main" id="{F9BAF927-9480-9356-62C2-B4130C09DF6B}"/>
              </a:ext>
            </a:extLst>
          </p:cNvPr>
          <p:cNvPicPr>
            <a:picLocks noChangeAspect="1"/>
          </p:cNvPicPr>
          <p:nvPr/>
        </p:nvPicPr>
        <p:blipFill>
          <a:blip r:embed="rId2"/>
          <a:stretch>
            <a:fillRect/>
          </a:stretch>
        </p:blipFill>
        <p:spPr>
          <a:xfrm>
            <a:off x="980384" y="1514336"/>
            <a:ext cx="9662806" cy="4064139"/>
          </a:xfrm>
          <a:prstGeom prst="rect">
            <a:avLst/>
          </a:prstGeom>
        </p:spPr>
      </p:pic>
      <p:sp>
        <p:nvSpPr>
          <p:cNvPr id="2" name="TextBox 1"/>
          <p:cNvSpPr txBox="1"/>
          <p:nvPr/>
        </p:nvSpPr>
        <p:spPr>
          <a:xfrm>
            <a:off x="980384" y="79759"/>
            <a:ext cx="4718667" cy="830997"/>
          </a:xfrm>
          <a:prstGeom prst="rect">
            <a:avLst/>
          </a:prstGeom>
          <a:noFill/>
        </p:spPr>
        <p:txBody>
          <a:bodyPr wrap="square" rtlCol="0">
            <a:spAutoFit/>
          </a:bodyPr>
          <a:lstStyle/>
          <a:p>
            <a:r>
              <a:rPr lang="en-US" sz="4800" u="sng" cap="all" dirty="0">
                <a:ln w="3175" cmpd="sng">
                  <a:noFill/>
                </a:ln>
                <a:solidFill>
                  <a:srgbClr val="002060"/>
                </a:solidFill>
                <a:effectLst>
                  <a:outerShdw blurRad="38100" dist="38100" dir="2700000" algn="tl">
                    <a:srgbClr val="000000">
                      <a:alpha val="43137"/>
                    </a:srgbClr>
                  </a:outerShdw>
                </a:effectLst>
                <a:latin typeface="Arial Rounded MT Bold" panose="020F0704030504030204" pitchFamily="34" charset="0"/>
                <a:ea typeface="+mj-ea"/>
                <a:cs typeface="+mj-cs"/>
              </a:rPr>
              <a:t>OUTCOME</a:t>
            </a:r>
            <a:endParaRPr lang="en-US" sz="4800" u="sng" cap="all" dirty="0">
              <a:ln w="3175" cmpd="sng">
                <a:noFill/>
              </a:ln>
              <a:solidFill>
                <a:srgbClr val="002060"/>
              </a:solidFill>
              <a:effectLst>
                <a:outerShdw blurRad="38100" dist="38100" dir="2700000" algn="tl">
                  <a:srgbClr val="000000">
                    <a:alpha val="43137"/>
                  </a:srgbClr>
                </a:outerShdw>
              </a:effectLst>
              <a:latin typeface="Arial Rounded MT Bold" panose="020F0704030504030204" pitchFamily="34" charset="0"/>
              <a:ea typeface="+mj-ea"/>
              <a:cs typeface="+mj-cs"/>
            </a:endParaRPr>
          </a:p>
        </p:txBody>
      </p:sp>
    </p:spTree>
    <p:extLst>
      <p:ext uri="{BB962C8B-B14F-4D97-AF65-F5344CB8AC3E}">
        <p14:creationId xmlns:p14="http://schemas.microsoft.com/office/powerpoint/2010/main" val="2275041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429341" y="53177"/>
            <a:ext cx="10671048" cy="9293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Outliers</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4" name="Picture 3">
            <a:extLst>
              <a:ext uri="{FF2B5EF4-FFF2-40B4-BE49-F238E27FC236}">
                <a16:creationId xmlns:a16="http://schemas.microsoft.com/office/drawing/2014/main" id="{6A9C009A-1B89-0604-874F-EB294AB3C426}"/>
              </a:ext>
            </a:extLst>
          </p:cNvPr>
          <p:cNvPicPr>
            <a:picLocks noChangeAspect="1"/>
          </p:cNvPicPr>
          <p:nvPr/>
        </p:nvPicPr>
        <p:blipFill>
          <a:blip r:embed="rId2"/>
          <a:stretch>
            <a:fillRect/>
          </a:stretch>
        </p:blipFill>
        <p:spPr>
          <a:xfrm>
            <a:off x="637954" y="1229510"/>
            <a:ext cx="8814390" cy="3429000"/>
          </a:xfrm>
          <a:prstGeom prst="rect">
            <a:avLst/>
          </a:prstGeom>
        </p:spPr>
      </p:pic>
      <p:pic>
        <p:nvPicPr>
          <p:cNvPr id="5" name="Picture 4">
            <a:extLst>
              <a:ext uri="{FF2B5EF4-FFF2-40B4-BE49-F238E27FC236}">
                <a16:creationId xmlns:a16="http://schemas.microsoft.com/office/drawing/2014/main" id="{A10D87C6-80A5-AA0B-81E5-3124DBDA841A}"/>
              </a:ext>
            </a:extLst>
          </p:cNvPr>
          <p:cNvPicPr>
            <a:picLocks noChangeAspect="1"/>
          </p:cNvPicPr>
          <p:nvPr/>
        </p:nvPicPr>
        <p:blipFill>
          <a:blip r:embed="rId3"/>
          <a:stretch>
            <a:fillRect/>
          </a:stretch>
        </p:blipFill>
        <p:spPr>
          <a:xfrm>
            <a:off x="637954" y="4905448"/>
            <a:ext cx="8814390" cy="1495352"/>
          </a:xfrm>
          <a:prstGeom prst="rect">
            <a:avLst/>
          </a:prstGeom>
        </p:spPr>
      </p:pic>
    </p:spTree>
    <p:extLst>
      <p:ext uri="{BB962C8B-B14F-4D97-AF65-F5344CB8AC3E}">
        <p14:creationId xmlns:p14="http://schemas.microsoft.com/office/powerpoint/2010/main" val="38251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312380" y="350874"/>
            <a:ext cx="10671048" cy="765232"/>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Removing Outliers</a:t>
            </a:r>
            <a:r>
              <a:rPr lang="en-IN" b="1" i="0" dirty="0">
                <a:effectLst/>
                <a:latin typeface="-apple-system"/>
              </a:rPr>
              <a:t/>
            </a:r>
            <a:br>
              <a:rPr lang="en-IN" b="1" i="0" dirty="0">
                <a:effectLst/>
                <a:latin typeface="-apple-system"/>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7" name="Picture 6">
            <a:extLst>
              <a:ext uri="{FF2B5EF4-FFF2-40B4-BE49-F238E27FC236}">
                <a16:creationId xmlns:a16="http://schemas.microsoft.com/office/drawing/2014/main" id="{A5DB1D12-EDAD-C5EB-E4F1-9A8752B9A359}"/>
              </a:ext>
            </a:extLst>
          </p:cNvPr>
          <p:cNvPicPr>
            <a:picLocks noChangeAspect="1"/>
          </p:cNvPicPr>
          <p:nvPr/>
        </p:nvPicPr>
        <p:blipFill>
          <a:blip r:embed="rId2"/>
          <a:stretch>
            <a:fillRect/>
          </a:stretch>
        </p:blipFill>
        <p:spPr>
          <a:xfrm>
            <a:off x="541515" y="3763418"/>
            <a:ext cx="10180913" cy="2234609"/>
          </a:xfrm>
          <a:prstGeom prst="rect">
            <a:avLst/>
          </a:prstGeom>
        </p:spPr>
      </p:pic>
      <p:sp>
        <p:nvSpPr>
          <p:cNvPr id="4" name="Content Placeholder 3"/>
          <p:cNvSpPr>
            <a:spLocks noGrp="1"/>
          </p:cNvSpPr>
          <p:nvPr>
            <p:ph sz="half" idx="1"/>
          </p:nvPr>
        </p:nvSpPr>
        <p:spPr>
          <a:xfrm>
            <a:off x="290608" y="2129568"/>
            <a:ext cx="11123716" cy="1427530"/>
          </a:xfrm>
        </p:spPr>
        <p:txBody>
          <a:bodyPr/>
          <a:lstStyle/>
          <a:p>
            <a:pPr algn="just">
              <a:buClr>
                <a:schemeClr val="bg1"/>
              </a:buClr>
              <a:buFont typeface="Wingdings" panose="05000000000000000000" pitchFamily="2" charset="2"/>
              <a:buChar char="§"/>
            </a:pPr>
            <a:r>
              <a:rPr lang="en-IN" b="1" u="sng" dirty="0">
                <a:solidFill>
                  <a:srgbClr val="002060"/>
                </a:solidFill>
              </a:rPr>
              <a:t>Checking two methods and compare between them which is give less percentage loss and then using that method for further process.</a:t>
            </a:r>
          </a:p>
          <a:p>
            <a:pPr marL="0" indent="0" algn="just">
              <a:buNone/>
            </a:pPr>
            <a:r>
              <a:rPr lang="en-IN" b="1" dirty="0" smtClean="0">
                <a:solidFill>
                  <a:srgbClr val="002060"/>
                </a:solidFill>
              </a:rPr>
              <a:t>1.Zscore </a:t>
            </a:r>
            <a:r>
              <a:rPr lang="en-IN" b="1" dirty="0">
                <a:solidFill>
                  <a:srgbClr val="002060"/>
                </a:solidFill>
              </a:rPr>
              <a:t>method using </a:t>
            </a:r>
            <a:r>
              <a:rPr lang="en-IN" b="1" dirty="0" smtClean="0">
                <a:solidFill>
                  <a:srgbClr val="002060"/>
                </a:solidFill>
              </a:rPr>
              <a:t>Scipy</a:t>
            </a:r>
          </a:p>
          <a:p>
            <a:pPr marL="0" lvl="0" indent="0" algn="just" defTabSz="914400">
              <a:spcBef>
                <a:spcPts val="0"/>
              </a:spcBef>
              <a:spcAft>
                <a:spcPts val="0"/>
              </a:spcAft>
              <a:buClrTx/>
              <a:buSzTx/>
              <a:buNone/>
              <a:defRPr/>
            </a:pPr>
            <a:r>
              <a:rPr lang="en-IN" b="1" dirty="0" smtClean="0">
                <a:solidFill>
                  <a:srgbClr val="002060"/>
                </a:solidFill>
              </a:rPr>
              <a:t>2.</a:t>
            </a:r>
            <a:r>
              <a:rPr lang="fr-FR" b="1" dirty="0" smtClean="0">
                <a:solidFill>
                  <a:srgbClr val="002060"/>
                </a:solidFill>
              </a:rPr>
              <a:t>IQR </a:t>
            </a:r>
            <a:r>
              <a:rPr lang="fr-FR" b="1" dirty="0">
                <a:solidFill>
                  <a:srgbClr val="002060"/>
                </a:solidFill>
              </a:rPr>
              <a:t>(Inter Quantile Range) method</a:t>
            </a:r>
          </a:p>
          <a:p>
            <a:endParaRPr lang="en-US" dirty="0"/>
          </a:p>
        </p:txBody>
      </p:sp>
      <p:sp>
        <p:nvSpPr>
          <p:cNvPr id="5" name="TextBox 4"/>
          <p:cNvSpPr txBox="1"/>
          <p:nvPr/>
        </p:nvSpPr>
        <p:spPr>
          <a:xfrm>
            <a:off x="399987" y="1080471"/>
            <a:ext cx="8182048" cy="646331"/>
          </a:xfrm>
          <a:prstGeom prst="rect">
            <a:avLst/>
          </a:prstGeom>
          <a:noFill/>
        </p:spPr>
        <p:txBody>
          <a:bodyPr wrap="none" rtlCol="0">
            <a:spAutoFit/>
          </a:bodyPr>
          <a:lstStyle/>
          <a:p>
            <a:r>
              <a:rPr lang="en-US" b="1" u="sng" dirty="0">
                <a:solidFill>
                  <a:srgbClr val="002060"/>
                </a:solidFill>
              </a:rPr>
              <a:t>Outliers are removed only from continuous features and not from target</a:t>
            </a:r>
            <a:endParaRPr lang="en-US" b="1" u="sng" dirty="0">
              <a:solidFill>
                <a:srgbClr val="002060"/>
              </a:solidFill>
              <a:latin typeface="Georgia" panose="02040502050405020303" pitchFamily="18" charset="0"/>
              <a:cs typeface="Sabon Next LT" panose="02000500000000000000" pitchFamily="2" charset="0"/>
            </a:endParaRPr>
          </a:p>
          <a:p>
            <a:endParaRPr lang="en-US" b="1" dirty="0"/>
          </a:p>
        </p:txBody>
      </p:sp>
    </p:spTree>
    <p:extLst>
      <p:ext uri="{BB962C8B-B14F-4D97-AF65-F5344CB8AC3E}">
        <p14:creationId xmlns:p14="http://schemas.microsoft.com/office/powerpoint/2010/main" val="370813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12" name="TextBox 11">
            <a:extLst>
              <a:ext uri="{FF2B5EF4-FFF2-40B4-BE49-F238E27FC236}">
                <a16:creationId xmlns:a16="http://schemas.microsoft.com/office/drawing/2014/main" id="{314F3AC9-A56E-5822-17EF-31F121155D9F}"/>
              </a:ext>
            </a:extLst>
          </p:cNvPr>
          <p:cNvSpPr txBox="1"/>
          <p:nvPr/>
        </p:nvSpPr>
        <p:spPr>
          <a:xfrm>
            <a:off x="695771" y="4713656"/>
            <a:ext cx="9426388" cy="369332"/>
          </a:xfrm>
          <a:prstGeom prst="rect">
            <a:avLst/>
          </a:prstGeom>
          <a:noFill/>
        </p:spPr>
        <p:txBody>
          <a:bodyPr wrap="square" rtlCol="0">
            <a:spAutoFit/>
          </a:bodyPr>
          <a:lstStyle/>
          <a:p>
            <a:pPr marL="285750" indent="-285750">
              <a:buFont typeface="Wingdings" panose="05000000000000000000" pitchFamily="2" charset="2"/>
              <a:buChar char="§"/>
            </a:pPr>
            <a:r>
              <a:rPr lang="en-IN" b="1" u="sng" dirty="0" smtClean="0">
                <a:solidFill>
                  <a:srgbClr val="002060"/>
                </a:solidFill>
              </a:rPr>
              <a:t>Comparing </a:t>
            </a:r>
            <a:r>
              <a:rPr lang="en-IN" b="1" u="sng" dirty="0">
                <a:solidFill>
                  <a:srgbClr val="002060"/>
                </a:solidFill>
              </a:rPr>
              <a:t>shape of old and new </a:t>
            </a:r>
            <a:r>
              <a:rPr lang="en-IN" b="1" u="sng" dirty="0" err="1">
                <a:solidFill>
                  <a:srgbClr val="002060"/>
                </a:solidFill>
              </a:rPr>
              <a:t>DataFrame</a:t>
            </a:r>
            <a:r>
              <a:rPr lang="en-IN" b="1" u="sng" dirty="0">
                <a:solidFill>
                  <a:srgbClr val="002060"/>
                </a:solidFill>
              </a:rPr>
              <a:t> after outliers removal</a:t>
            </a:r>
          </a:p>
        </p:txBody>
      </p:sp>
      <p:sp>
        <p:nvSpPr>
          <p:cNvPr id="14" name="TextBox 13">
            <a:extLst>
              <a:ext uri="{FF2B5EF4-FFF2-40B4-BE49-F238E27FC236}">
                <a16:creationId xmlns:a16="http://schemas.microsoft.com/office/drawing/2014/main" id="{17A8934B-1C3D-5C14-D993-C35994CC619D}"/>
              </a:ext>
            </a:extLst>
          </p:cNvPr>
          <p:cNvSpPr txBox="1"/>
          <p:nvPr/>
        </p:nvSpPr>
        <p:spPr>
          <a:xfrm>
            <a:off x="649939" y="388313"/>
            <a:ext cx="9426388" cy="369332"/>
          </a:xfrm>
          <a:prstGeom prst="rect">
            <a:avLst/>
          </a:prstGeom>
          <a:noFill/>
        </p:spPr>
        <p:txBody>
          <a:bodyPr wrap="square" rtlCol="0">
            <a:spAutoFit/>
          </a:bodyPr>
          <a:lstStyle/>
          <a:p>
            <a:pPr marL="285750" indent="-285750">
              <a:buFont typeface="Wingdings" panose="05000000000000000000" pitchFamily="2" charset="2"/>
              <a:buChar char="§"/>
            </a:pPr>
            <a:r>
              <a:rPr lang="en-IN" b="1" u="sng" dirty="0">
                <a:solidFill>
                  <a:srgbClr val="002060"/>
                </a:solidFill>
              </a:rPr>
              <a:t>Comparing shape of old and new </a:t>
            </a:r>
            <a:r>
              <a:rPr lang="en-IN" b="1" u="sng" dirty="0" err="1">
                <a:solidFill>
                  <a:srgbClr val="002060"/>
                </a:solidFill>
              </a:rPr>
              <a:t>DataFrame</a:t>
            </a:r>
            <a:r>
              <a:rPr lang="en-IN" b="1" u="sng" dirty="0">
                <a:solidFill>
                  <a:srgbClr val="002060"/>
                </a:solidFill>
              </a:rPr>
              <a:t> after outliers removal</a:t>
            </a:r>
          </a:p>
        </p:txBody>
      </p:sp>
      <p:pic>
        <p:nvPicPr>
          <p:cNvPr id="3" name="Picture 2">
            <a:extLst>
              <a:ext uri="{FF2B5EF4-FFF2-40B4-BE49-F238E27FC236}">
                <a16:creationId xmlns:a16="http://schemas.microsoft.com/office/drawing/2014/main" id="{65994C25-618F-4502-0F3D-B12168A3F219}"/>
              </a:ext>
            </a:extLst>
          </p:cNvPr>
          <p:cNvPicPr>
            <a:picLocks noChangeAspect="1"/>
          </p:cNvPicPr>
          <p:nvPr/>
        </p:nvPicPr>
        <p:blipFill>
          <a:blip r:embed="rId2"/>
          <a:stretch>
            <a:fillRect/>
          </a:stretch>
        </p:blipFill>
        <p:spPr>
          <a:xfrm>
            <a:off x="782858" y="993186"/>
            <a:ext cx="8274056" cy="1209844"/>
          </a:xfrm>
          <a:prstGeom prst="rect">
            <a:avLst/>
          </a:prstGeom>
        </p:spPr>
      </p:pic>
      <p:pic>
        <p:nvPicPr>
          <p:cNvPr id="7" name="Picture 6">
            <a:extLst>
              <a:ext uri="{FF2B5EF4-FFF2-40B4-BE49-F238E27FC236}">
                <a16:creationId xmlns:a16="http://schemas.microsoft.com/office/drawing/2014/main" id="{83743604-779A-572D-289F-4C26F3B58BF7}"/>
              </a:ext>
            </a:extLst>
          </p:cNvPr>
          <p:cNvPicPr>
            <a:picLocks noChangeAspect="1"/>
          </p:cNvPicPr>
          <p:nvPr/>
        </p:nvPicPr>
        <p:blipFill>
          <a:blip r:embed="rId3"/>
          <a:stretch>
            <a:fillRect/>
          </a:stretch>
        </p:blipFill>
        <p:spPr>
          <a:xfrm>
            <a:off x="782858" y="2438571"/>
            <a:ext cx="8274056" cy="1905266"/>
          </a:xfrm>
          <a:prstGeom prst="rect">
            <a:avLst/>
          </a:prstGeom>
        </p:spPr>
      </p:pic>
      <p:pic>
        <p:nvPicPr>
          <p:cNvPr id="10" name="Picture 9">
            <a:extLst>
              <a:ext uri="{FF2B5EF4-FFF2-40B4-BE49-F238E27FC236}">
                <a16:creationId xmlns:a16="http://schemas.microsoft.com/office/drawing/2014/main" id="{F61B7B1B-EA87-C50F-9DD2-DC74893F9609}"/>
              </a:ext>
            </a:extLst>
          </p:cNvPr>
          <p:cNvPicPr>
            <a:picLocks noChangeAspect="1"/>
          </p:cNvPicPr>
          <p:nvPr/>
        </p:nvPicPr>
        <p:blipFill>
          <a:blip r:embed="rId4"/>
          <a:stretch>
            <a:fillRect/>
          </a:stretch>
        </p:blipFill>
        <p:spPr>
          <a:xfrm>
            <a:off x="782857" y="5254299"/>
            <a:ext cx="8274057" cy="1409897"/>
          </a:xfrm>
          <a:prstGeom prst="rect">
            <a:avLst/>
          </a:prstGeom>
        </p:spPr>
      </p:pic>
    </p:spTree>
    <p:extLst>
      <p:ext uri="{BB962C8B-B14F-4D97-AF65-F5344CB8AC3E}">
        <p14:creationId xmlns:p14="http://schemas.microsoft.com/office/powerpoint/2010/main" val="334281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2</a:t>
            </a:fld>
            <a:endParaRPr lang="en-US" dirty="0"/>
          </a:p>
        </p:txBody>
      </p:sp>
      <p:sp>
        <p:nvSpPr>
          <p:cNvPr id="5" name="Content Placeholder 2">
            <a:extLst>
              <a:ext uri="{FF2B5EF4-FFF2-40B4-BE49-F238E27FC236}">
                <a16:creationId xmlns:a16="http://schemas.microsoft.com/office/drawing/2014/main" id="{4D1F66E5-D2D7-172B-46BA-FEBFE092CC7F}"/>
              </a:ext>
            </a:extLst>
          </p:cNvPr>
          <p:cNvSpPr txBox="1">
            <a:spLocks/>
          </p:cNvSpPr>
          <p:nvPr/>
        </p:nvSpPr>
        <p:spPr>
          <a:xfrm>
            <a:off x="280416" y="1236336"/>
            <a:ext cx="5693664" cy="5169587"/>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42900" indent="-342900">
              <a:buFont typeface="Wingdings" panose="05000000000000000000" pitchFamily="2" charset="2"/>
              <a:buChar char="§"/>
            </a:pPr>
            <a:r>
              <a:rPr lang="en-US" b="1" u="sng" dirty="0" smtClean="0">
                <a:solidFill>
                  <a:srgbClr val="002060"/>
                </a:solidFill>
              </a:rPr>
              <a:t>Introduction​</a:t>
            </a:r>
          </a:p>
          <a:p>
            <a:pPr marL="342900" indent="-342900">
              <a:buFont typeface="Wingdings" panose="05000000000000000000" pitchFamily="2" charset="2"/>
              <a:buChar char="§"/>
            </a:pPr>
            <a:r>
              <a:rPr lang="en-US" b="1" u="sng" dirty="0" smtClean="0">
                <a:solidFill>
                  <a:srgbClr val="002060"/>
                </a:solidFill>
              </a:rPr>
              <a:t>Problem Statement</a:t>
            </a:r>
          </a:p>
          <a:p>
            <a:pPr marL="342900" indent="-342900">
              <a:buFont typeface="Wingdings" panose="05000000000000000000" pitchFamily="2" charset="2"/>
              <a:buChar char="§"/>
            </a:pPr>
            <a:r>
              <a:rPr lang="en-US" b="1" u="sng" dirty="0" smtClean="0">
                <a:solidFill>
                  <a:srgbClr val="002060"/>
                </a:solidFill>
              </a:rPr>
              <a:t>Business Goal</a:t>
            </a:r>
          </a:p>
          <a:p>
            <a:pPr marL="342900" indent="-342900">
              <a:buFont typeface="Wingdings" panose="05000000000000000000" pitchFamily="2" charset="2"/>
              <a:buChar char="§"/>
            </a:pPr>
            <a:r>
              <a:rPr lang="en-US" b="1" u="sng" dirty="0" smtClean="0">
                <a:solidFill>
                  <a:srgbClr val="002060"/>
                </a:solidFill>
              </a:rPr>
              <a:t>Technical Requirement</a:t>
            </a:r>
          </a:p>
          <a:p>
            <a:pPr marL="342900" indent="-342900">
              <a:buFont typeface="Wingdings" panose="05000000000000000000" pitchFamily="2" charset="2"/>
              <a:buChar char="§"/>
            </a:pPr>
            <a:r>
              <a:rPr lang="en-US" b="1" u="sng" dirty="0" smtClean="0">
                <a:solidFill>
                  <a:srgbClr val="002060"/>
                </a:solidFill>
              </a:rPr>
              <a:t>Exploratory Data Analysis (EDA) </a:t>
            </a:r>
          </a:p>
          <a:p>
            <a:pPr marL="342900" indent="-342900">
              <a:buFont typeface="Wingdings" panose="05000000000000000000" pitchFamily="2" charset="2"/>
              <a:buChar char="§"/>
            </a:pPr>
            <a:r>
              <a:rPr lang="en-US" b="1" u="sng" dirty="0" smtClean="0">
                <a:solidFill>
                  <a:srgbClr val="002060"/>
                </a:solidFill>
              </a:rPr>
              <a:t>Data Pre-Processing</a:t>
            </a:r>
          </a:p>
          <a:p>
            <a:pPr marL="342900" indent="-342900">
              <a:buFont typeface="Wingdings" panose="05000000000000000000" pitchFamily="2" charset="2"/>
              <a:buChar char="§"/>
            </a:pPr>
            <a:r>
              <a:rPr lang="en-US" b="1" u="sng" dirty="0" smtClean="0">
                <a:solidFill>
                  <a:srgbClr val="002060"/>
                </a:solidFill>
              </a:rPr>
              <a:t>Visualization </a:t>
            </a:r>
          </a:p>
          <a:p>
            <a:pPr marL="342900" indent="-342900">
              <a:buFont typeface="Wingdings" panose="05000000000000000000" pitchFamily="2" charset="2"/>
              <a:buChar char="§"/>
            </a:pPr>
            <a:r>
              <a:rPr lang="en-US" b="1" u="sng" dirty="0" smtClean="0">
                <a:solidFill>
                  <a:srgbClr val="002060"/>
                </a:solidFill>
              </a:rPr>
              <a:t>Built Model </a:t>
            </a:r>
          </a:p>
          <a:p>
            <a:pPr marL="342900" indent="-342900">
              <a:buFont typeface="Wingdings" panose="05000000000000000000" pitchFamily="2" charset="2"/>
              <a:buChar char="§"/>
            </a:pPr>
            <a:r>
              <a:rPr lang="en-US" b="1" u="sng" dirty="0" smtClean="0">
                <a:solidFill>
                  <a:srgbClr val="002060"/>
                </a:solidFill>
              </a:rPr>
              <a:t>Saved Best Model</a:t>
            </a:r>
          </a:p>
          <a:p>
            <a:pPr marL="342900" indent="-342900">
              <a:buFont typeface="Wingdings" panose="05000000000000000000" pitchFamily="2" charset="2"/>
              <a:buChar char="§"/>
            </a:pPr>
            <a:r>
              <a:rPr lang="en-US" b="1" u="sng" dirty="0" smtClean="0">
                <a:solidFill>
                  <a:srgbClr val="002060"/>
                </a:solidFill>
              </a:rPr>
              <a:t>Summary​</a:t>
            </a:r>
          </a:p>
          <a:p>
            <a:endParaRPr lang="en-US" b="1" u="sng" dirty="0">
              <a:solidFill>
                <a:srgbClr val="002060"/>
              </a:solidFill>
            </a:endParaRPr>
          </a:p>
        </p:txBody>
      </p:sp>
      <p:sp>
        <p:nvSpPr>
          <p:cNvPr id="6" name="Title 1">
            <a:extLst>
              <a:ext uri="{FF2B5EF4-FFF2-40B4-BE49-F238E27FC236}">
                <a16:creationId xmlns:a16="http://schemas.microsoft.com/office/drawing/2014/main" id="{85C565E9-D88A-55D3-9D42-BD1C24B6DE9F}"/>
              </a:ext>
            </a:extLst>
          </p:cNvPr>
          <p:cNvSpPr txBox="1">
            <a:spLocks/>
          </p:cNvSpPr>
          <p:nvPr/>
        </p:nvSpPr>
        <p:spPr>
          <a:xfrm>
            <a:off x="1059598" y="134411"/>
            <a:ext cx="5693664" cy="768096"/>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AGENDA</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4162671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2" name="TextBox 1">
            <a:extLst>
              <a:ext uri="{FF2B5EF4-FFF2-40B4-BE49-F238E27FC236}">
                <a16:creationId xmlns:a16="http://schemas.microsoft.com/office/drawing/2014/main" id="{EC641F2B-FD4A-1E7F-C23D-71AAC4A587B9}"/>
              </a:ext>
            </a:extLst>
          </p:cNvPr>
          <p:cNvSpPr txBox="1"/>
          <p:nvPr/>
        </p:nvSpPr>
        <p:spPr>
          <a:xfrm>
            <a:off x="424544" y="850281"/>
            <a:ext cx="10700656" cy="954107"/>
          </a:xfrm>
          <a:prstGeom prst="rect">
            <a:avLst/>
          </a:prstGeom>
          <a:noFill/>
        </p:spPr>
        <p:txBody>
          <a:bodyPr wrap="square" rtlCol="0">
            <a:spAutoFit/>
          </a:bodyPr>
          <a:lstStyle/>
          <a:p>
            <a:r>
              <a:rPr lang="en-IN" sz="2800" u="sng" cap="all" dirty="0">
                <a:ln w="3175" cmpd="sng">
                  <a:noFill/>
                </a:ln>
                <a:solidFill>
                  <a:srgbClr val="002060"/>
                </a:solidFill>
                <a:effectLst>
                  <a:outerShdw blurRad="38100" dist="38100" dir="2700000" algn="tl">
                    <a:srgbClr val="000000">
                      <a:alpha val="43137"/>
                    </a:srgbClr>
                  </a:outerShdw>
                </a:effectLst>
                <a:latin typeface="Arial Rounded MT Bold" panose="020F0704030504030204" pitchFamily="34" charset="0"/>
                <a:ea typeface="+mj-ea"/>
                <a:cs typeface="+mj-cs"/>
              </a:rPr>
              <a:t>Comparing Data Loss Using both Method after Outlier Removal </a:t>
            </a:r>
          </a:p>
        </p:txBody>
      </p:sp>
      <p:pic>
        <p:nvPicPr>
          <p:cNvPr id="5" name="Picture 4">
            <a:extLst>
              <a:ext uri="{FF2B5EF4-FFF2-40B4-BE49-F238E27FC236}">
                <a16:creationId xmlns:a16="http://schemas.microsoft.com/office/drawing/2014/main" id="{74842925-2DB3-2D08-62C2-C365F447D68D}"/>
              </a:ext>
            </a:extLst>
          </p:cNvPr>
          <p:cNvPicPr>
            <a:picLocks noChangeAspect="1"/>
          </p:cNvPicPr>
          <p:nvPr/>
        </p:nvPicPr>
        <p:blipFill>
          <a:blip r:embed="rId2"/>
          <a:stretch>
            <a:fillRect/>
          </a:stretch>
        </p:blipFill>
        <p:spPr>
          <a:xfrm>
            <a:off x="703898" y="2169712"/>
            <a:ext cx="4499473" cy="1521719"/>
          </a:xfrm>
          <a:prstGeom prst="rect">
            <a:avLst/>
          </a:prstGeom>
        </p:spPr>
      </p:pic>
      <p:pic>
        <p:nvPicPr>
          <p:cNvPr id="10" name="Picture 9">
            <a:extLst>
              <a:ext uri="{FF2B5EF4-FFF2-40B4-BE49-F238E27FC236}">
                <a16:creationId xmlns:a16="http://schemas.microsoft.com/office/drawing/2014/main" id="{374AE884-2541-DEDA-4CC4-9B732C8C4654}"/>
              </a:ext>
            </a:extLst>
          </p:cNvPr>
          <p:cNvPicPr>
            <a:picLocks noChangeAspect="1"/>
          </p:cNvPicPr>
          <p:nvPr/>
        </p:nvPicPr>
        <p:blipFill>
          <a:blip r:embed="rId3"/>
          <a:stretch>
            <a:fillRect/>
          </a:stretch>
        </p:blipFill>
        <p:spPr>
          <a:xfrm>
            <a:off x="5965371" y="2169712"/>
            <a:ext cx="3672901" cy="1521719"/>
          </a:xfrm>
          <a:prstGeom prst="rect">
            <a:avLst/>
          </a:prstGeom>
        </p:spPr>
      </p:pic>
      <p:pic>
        <p:nvPicPr>
          <p:cNvPr id="12" name="Picture 11">
            <a:extLst>
              <a:ext uri="{FF2B5EF4-FFF2-40B4-BE49-F238E27FC236}">
                <a16:creationId xmlns:a16="http://schemas.microsoft.com/office/drawing/2014/main" id="{4752546C-16E8-4838-8B2A-677F6A384DC4}"/>
              </a:ext>
            </a:extLst>
          </p:cNvPr>
          <p:cNvPicPr>
            <a:picLocks noChangeAspect="1"/>
          </p:cNvPicPr>
          <p:nvPr/>
        </p:nvPicPr>
        <p:blipFill>
          <a:blip r:embed="rId4"/>
          <a:stretch>
            <a:fillRect/>
          </a:stretch>
        </p:blipFill>
        <p:spPr>
          <a:xfrm>
            <a:off x="703898" y="4255167"/>
            <a:ext cx="8934374" cy="686947"/>
          </a:xfrm>
          <a:prstGeom prst="rect">
            <a:avLst/>
          </a:prstGeom>
        </p:spPr>
      </p:pic>
    </p:spTree>
    <p:extLst>
      <p:ext uri="{BB962C8B-B14F-4D97-AF65-F5344CB8AC3E}">
        <p14:creationId xmlns:p14="http://schemas.microsoft.com/office/powerpoint/2010/main" val="34626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421495" y="217714"/>
            <a:ext cx="9245660" cy="806824"/>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Skewness</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7" name="Picture 6">
            <a:extLst>
              <a:ext uri="{FF2B5EF4-FFF2-40B4-BE49-F238E27FC236}">
                <a16:creationId xmlns:a16="http://schemas.microsoft.com/office/drawing/2014/main" id="{A7264053-6EFA-F3DA-43DA-1F77C48A9CCB}"/>
              </a:ext>
            </a:extLst>
          </p:cNvPr>
          <p:cNvPicPr>
            <a:picLocks noChangeAspect="1"/>
          </p:cNvPicPr>
          <p:nvPr/>
        </p:nvPicPr>
        <p:blipFill>
          <a:blip r:embed="rId3"/>
          <a:stretch>
            <a:fillRect/>
          </a:stretch>
        </p:blipFill>
        <p:spPr>
          <a:xfrm>
            <a:off x="732026" y="1336229"/>
            <a:ext cx="4612860" cy="2261178"/>
          </a:xfrm>
          <a:prstGeom prst="rect">
            <a:avLst/>
          </a:prstGeom>
        </p:spPr>
      </p:pic>
      <p:pic>
        <p:nvPicPr>
          <p:cNvPr id="12" name="Picture 11">
            <a:extLst>
              <a:ext uri="{FF2B5EF4-FFF2-40B4-BE49-F238E27FC236}">
                <a16:creationId xmlns:a16="http://schemas.microsoft.com/office/drawing/2014/main" id="{0E2F4235-534F-B82E-ADC6-BB1C1A2133A4}"/>
              </a:ext>
            </a:extLst>
          </p:cNvPr>
          <p:cNvPicPr>
            <a:picLocks noChangeAspect="1"/>
          </p:cNvPicPr>
          <p:nvPr/>
        </p:nvPicPr>
        <p:blipFill>
          <a:blip r:embed="rId4"/>
          <a:stretch>
            <a:fillRect/>
          </a:stretch>
        </p:blipFill>
        <p:spPr>
          <a:xfrm>
            <a:off x="514311" y="4072705"/>
            <a:ext cx="9995498" cy="2175695"/>
          </a:xfrm>
          <a:prstGeom prst="rect">
            <a:avLst/>
          </a:prstGeom>
        </p:spPr>
      </p:pic>
    </p:spTree>
    <p:extLst>
      <p:ext uri="{BB962C8B-B14F-4D97-AF65-F5344CB8AC3E}">
        <p14:creationId xmlns:p14="http://schemas.microsoft.com/office/powerpoint/2010/main" val="246375520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362B41-6281-48FA-A68E-78AAD009D30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2" name="Picture 2">
            <a:extLst>
              <a:ext uri="{FF2B5EF4-FFF2-40B4-BE49-F238E27FC236}">
                <a16:creationId xmlns:a16="http://schemas.microsoft.com/office/drawing/2014/main" id="{BF26BD09-8EFB-16FB-9794-5FC5B28F0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39" y="2402957"/>
            <a:ext cx="8457789" cy="37126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C60BC1-D477-DDD8-AD81-C0D9988A5D3F}"/>
              </a:ext>
            </a:extLst>
          </p:cNvPr>
          <p:cNvPicPr>
            <a:picLocks noChangeAspect="1"/>
          </p:cNvPicPr>
          <p:nvPr/>
        </p:nvPicPr>
        <p:blipFill>
          <a:blip r:embed="rId3"/>
          <a:stretch>
            <a:fillRect/>
          </a:stretch>
        </p:blipFill>
        <p:spPr>
          <a:xfrm>
            <a:off x="760639" y="433727"/>
            <a:ext cx="8457789" cy="1732530"/>
          </a:xfrm>
          <a:prstGeom prst="rect">
            <a:avLst/>
          </a:prstGeom>
        </p:spPr>
      </p:pic>
    </p:spTree>
    <p:extLst>
      <p:ext uri="{BB962C8B-B14F-4D97-AF65-F5344CB8AC3E}">
        <p14:creationId xmlns:p14="http://schemas.microsoft.com/office/powerpoint/2010/main" val="266268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91116" y="49095"/>
            <a:ext cx="10671048" cy="860612"/>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Removing skewness</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4" name="Picture 3">
            <a:extLst>
              <a:ext uri="{FF2B5EF4-FFF2-40B4-BE49-F238E27FC236}">
                <a16:creationId xmlns:a16="http://schemas.microsoft.com/office/drawing/2014/main" id="{AA41575C-815A-7B9A-8106-90A99A2056DF}"/>
              </a:ext>
            </a:extLst>
          </p:cNvPr>
          <p:cNvPicPr>
            <a:picLocks noChangeAspect="1"/>
          </p:cNvPicPr>
          <p:nvPr/>
        </p:nvPicPr>
        <p:blipFill>
          <a:blip r:embed="rId2"/>
          <a:stretch>
            <a:fillRect/>
          </a:stretch>
        </p:blipFill>
        <p:spPr>
          <a:xfrm>
            <a:off x="1159898" y="2144278"/>
            <a:ext cx="8600790" cy="4104121"/>
          </a:xfrm>
          <a:prstGeom prst="rect">
            <a:avLst/>
          </a:prstGeom>
        </p:spPr>
      </p:pic>
      <p:sp>
        <p:nvSpPr>
          <p:cNvPr id="3" name="Content Placeholder 2"/>
          <p:cNvSpPr>
            <a:spLocks noGrp="1"/>
          </p:cNvSpPr>
          <p:nvPr>
            <p:ph sz="half" idx="1"/>
          </p:nvPr>
        </p:nvSpPr>
        <p:spPr>
          <a:xfrm>
            <a:off x="755904" y="1273142"/>
            <a:ext cx="3592812" cy="768309"/>
          </a:xfrm>
        </p:spPr>
        <p:txBody>
          <a:bodyPr/>
          <a:lstStyle/>
          <a:p>
            <a:r>
              <a:rPr lang="en-US" b="1" u="sng" dirty="0" smtClean="0"/>
              <a:t>Using yeo-Johnson method</a:t>
            </a:r>
            <a:endParaRPr lang="en-US" b="1" u="sng" dirty="0"/>
          </a:p>
        </p:txBody>
      </p:sp>
    </p:spTree>
    <p:extLst>
      <p:ext uri="{BB962C8B-B14F-4D97-AF65-F5344CB8AC3E}">
        <p14:creationId xmlns:p14="http://schemas.microsoft.com/office/powerpoint/2010/main" val="1767701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312382" y="139159"/>
            <a:ext cx="10671048" cy="779930"/>
          </a:xfrm>
        </p:spPr>
        <p:txBody>
          <a:bodyPr/>
          <a:lstStyle/>
          <a:p>
            <a:r>
              <a:rPr lang="en-IN" sz="4000" u="sng" dirty="0">
                <a:solidFill>
                  <a:srgbClr val="002060"/>
                </a:solidFill>
                <a:effectLst>
                  <a:outerShdw blurRad="38100" dist="38100" dir="2700000" algn="tl">
                    <a:srgbClr val="000000">
                      <a:alpha val="43137"/>
                    </a:srgbClr>
                  </a:outerShdw>
                </a:effectLst>
                <a:latin typeface="Arial Rounded MT Bold" panose="020F0704030504030204" pitchFamily="34" charset="0"/>
              </a:rPr>
              <a:t>checking skewness after removal</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4" name="Picture 3">
            <a:extLst>
              <a:ext uri="{FF2B5EF4-FFF2-40B4-BE49-F238E27FC236}">
                <a16:creationId xmlns:a16="http://schemas.microsoft.com/office/drawing/2014/main" id="{15C9F1E1-BEF7-D150-07CD-F341AF6D19F7}"/>
              </a:ext>
            </a:extLst>
          </p:cNvPr>
          <p:cNvPicPr>
            <a:picLocks noChangeAspect="1"/>
          </p:cNvPicPr>
          <p:nvPr/>
        </p:nvPicPr>
        <p:blipFill>
          <a:blip r:embed="rId2"/>
          <a:stretch>
            <a:fillRect/>
          </a:stretch>
        </p:blipFill>
        <p:spPr>
          <a:xfrm>
            <a:off x="1489271" y="1128730"/>
            <a:ext cx="8005603" cy="2257740"/>
          </a:xfrm>
          <a:prstGeom prst="rect">
            <a:avLst/>
          </a:prstGeom>
        </p:spPr>
      </p:pic>
      <p:pic>
        <p:nvPicPr>
          <p:cNvPr id="6" name="Picture 5">
            <a:extLst>
              <a:ext uri="{FF2B5EF4-FFF2-40B4-BE49-F238E27FC236}">
                <a16:creationId xmlns:a16="http://schemas.microsoft.com/office/drawing/2014/main" id="{A10D06D8-C8B5-4781-0203-E7DCA1FDBF0D}"/>
              </a:ext>
            </a:extLst>
          </p:cNvPr>
          <p:cNvPicPr>
            <a:picLocks noChangeAspect="1"/>
          </p:cNvPicPr>
          <p:nvPr/>
        </p:nvPicPr>
        <p:blipFill>
          <a:blip r:embed="rId3"/>
          <a:stretch>
            <a:fillRect/>
          </a:stretch>
        </p:blipFill>
        <p:spPr>
          <a:xfrm>
            <a:off x="1560236" y="3505860"/>
            <a:ext cx="7934638" cy="3210373"/>
          </a:xfrm>
          <a:prstGeom prst="rect">
            <a:avLst/>
          </a:prstGeom>
        </p:spPr>
      </p:pic>
    </p:spTree>
    <p:extLst>
      <p:ext uri="{BB962C8B-B14F-4D97-AF65-F5344CB8AC3E}">
        <p14:creationId xmlns:p14="http://schemas.microsoft.com/office/powerpoint/2010/main" val="91736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9" name="Picture 8">
            <a:extLst>
              <a:ext uri="{FF2B5EF4-FFF2-40B4-BE49-F238E27FC236}">
                <a16:creationId xmlns:a16="http://schemas.microsoft.com/office/drawing/2014/main" id="{1AB7E38E-5D09-EE75-17C3-60DB5C9FA2B6}"/>
              </a:ext>
            </a:extLst>
          </p:cNvPr>
          <p:cNvPicPr>
            <a:picLocks noChangeAspect="1"/>
          </p:cNvPicPr>
          <p:nvPr/>
        </p:nvPicPr>
        <p:blipFill>
          <a:blip r:embed="rId2"/>
          <a:stretch>
            <a:fillRect/>
          </a:stretch>
        </p:blipFill>
        <p:spPr>
          <a:xfrm>
            <a:off x="796816" y="1237599"/>
            <a:ext cx="5912328" cy="828791"/>
          </a:xfrm>
          <a:prstGeom prst="rect">
            <a:avLst/>
          </a:prstGeom>
        </p:spPr>
      </p:pic>
      <p:pic>
        <p:nvPicPr>
          <p:cNvPr id="11" name="Picture 10">
            <a:extLst>
              <a:ext uri="{FF2B5EF4-FFF2-40B4-BE49-F238E27FC236}">
                <a16:creationId xmlns:a16="http://schemas.microsoft.com/office/drawing/2014/main" id="{BEB6F0F0-12BE-3236-A597-51DE48A8CD16}"/>
              </a:ext>
            </a:extLst>
          </p:cNvPr>
          <p:cNvPicPr>
            <a:picLocks noChangeAspect="1"/>
          </p:cNvPicPr>
          <p:nvPr/>
        </p:nvPicPr>
        <p:blipFill>
          <a:blip r:embed="rId3"/>
          <a:stretch>
            <a:fillRect/>
          </a:stretch>
        </p:blipFill>
        <p:spPr>
          <a:xfrm>
            <a:off x="711443" y="2300984"/>
            <a:ext cx="4115425" cy="1886213"/>
          </a:xfrm>
          <a:prstGeom prst="rect">
            <a:avLst/>
          </a:prstGeom>
        </p:spPr>
      </p:pic>
      <p:pic>
        <p:nvPicPr>
          <p:cNvPr id="13" name="Picture 12">
            <a:extLst>
              <a:ext uri="{FF2B5EF4-FFF2-40B4-BE49-F238E27FC236}">
                <a16:creationId xmlns:a16="http://schemas.microsoft.com/office/drawing/2014/main" id="{036E7AD7-6BC8-FA70-0C9D-84C8BB373717}"/>
              </a:ext>
            </a:extLst>
          </p:cNvPr>
          <p:cNvPicPr>
            <a:picLocks noChangeAspect="1"/>
          </p:cNvPicPr>
          <p:nvPr/>
        </p:nvPicPr>
        <p:blipFill>
          <a:blip r:embed="rId4"/>
          <a:stretch>
            <a:fillRect/>
          </a:stretch>
        </p:blipFill>
        <p:spPr>
          <a:xfrm>
            <a:off x="5009952" y="2300984"/>
            <a:ext cx="1571601" cy="1826382"/>
          </a:xfrm>
          <a:prstGeom prst="rect">
            <a:avLst/>
          </a:prstGeom>
        </p:spPr>
      </p:pic>
      <p:pic>
        <p:nvPicPr>
          <p:cNvPr id="15" name="Picture 14">
            <a:extLst>
              <a:ext uri="{FF2B5EF4-FFF2-40B4-BE49-F238E27FC236}">
                <a16:creationId xmlns:a16="http://schemas.microsoft.com/office/drawing/2014/main" id="{FA09DA6B-B8A3-8DD2-C19E-B7BBD2A0A851}"/>
              </a:ext>
            </a:extLst>
          </p:cNvPr>
          <p:cNvPicPr>
            <a:picLocks noChangeAspect="1"/>
          </p:cNvPicPr>
          <p:nvPr/>
        </p:nvPicPr>
        <p:blipFill>
          <a:blip r:embed="rId5"/>
          <a:stretch>
            <a:fillRect/>
          </a:stretch>
        </p:blipFill>
        <p:spPr>
          <a:xfrm>
            <a:off x="796816" y="4560303"/>
            <a:ext cx="4030052" cy="676369"/>
          </a:xfrm>
          <a:prstGeom prst="rect">
            <a:avLst/>
          </a:prstGeom>
        </p:spPr>
      </p:pic>
      <p:sp>
        <p:nvSpPr>
          <p:cNvPr id="10" name="Title 1">
            <a:extLst>
              <a:ext uri="{FF2B5EF4-FFF2-40B4-BE49-F238E27FC236}">
                <a16:creationId xmlns:a16="http://schemas.microsoft.com/office/drawing/2014/main" id="{884B311B-3177-0658-3585-6639F26A9BF6}"/>
              </a:ext>
            </a:extLst>
          </p:cNvPr>
          <p:cNvSpPr>
            <a:spLocks noGrp="1"/>
          </p:cNvSpPr>
          <p:nvPr>
            <p:ph type="title"/>
          </p:nvPr>
        </p:nvSpPr>
        <p:spPr>
          <a:xfrm>
            <a:off x="291116" y="49095"/>
            <a:ext cx="10671048" cy="860612"/>
          </a:xfrm>
        </p:spPr>
        <p:txBody>
          <a:bodyPr/>
          <a:lstStyle/>
          <a:p>
            <a:r>
              <a:rPr lang="en-IN"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DATA PRE-PROCESSING</a:t>
            </a:r>
            <a:endPar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387523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6" name="Picture 5">
            <a:extLst>
              <a:ext uri="{FF2B5EF4-FFF2-40B4-BE49-F238E27FC236}">
                <a16:creationId xmlns:a16="http://schemas.microsoft.com/office/drawing/2014/main" id="{23B334E1-1909-1AFF-42FC-661977FAB2D0}"/>
              </a:ext>
            </a:extLst>
          </p:cNvPr>
          <p:cNvPicPr>
            <a:picLocks noChangeAspect="1"/>
          </p:cNvPicPr>
          <p:nvPr/>
        </p:nvPicPr>
        <p:blipFill>
          <a:blip r:embed="rId2"/>
          <a:stretch>
            <a:fillRect/>
          </a:stretch>
        </p:blipFill>
        <p:spPr>
          <a:xfrm>
            <a:off x="1269965" y="883753"/>
            <a:ext cx="7585937" cy="4581382"/>
          </a:xfrm>
          <a:prstGeom prst="rect">
            <a:avLst/>
          </a:prstGeom>
        </p:spPr>
      </p:pic>
    </p:spTree>
    <p:extLst>
      <p:ext uri="{BB962C8B-B14F-4D97-AF65-F5344CB8AC3E}">
        <p14:creationId xmlns:p14="http://schemas.microsoft.com/office/powerpoint/2010/main" val="393047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4" name="Picture 3">
            <a:extLst>
              <a:ext uri="{FF2B5EF4-FFF2-40B4-BE49-F238E27FC236}">
                <a16:creationId xmlns:a16="http://schemas.microsoft.com/office/drawing/2014/main" id="{A841B77E-22E2-3C2C-12B9-37AA707123F2}"/>
              </a:ext>
            </a:extLst>
          </p:cNvPr>
          <p:cNvPicPr>
            <a:picLocks noChangeAspect="1"/>
          </p:cNvPicPr>
          <p:nvPr/>
        </p:nvPicPr>
        <p:blipFill>
          <a:blip r:embed="rId2"/>
          <a:stretch>
            <a:fillRect/>
          </a:stretch>
        </p:blipFill>
        <p:spPr>
          <a:xfrm>
            <a:off x="1734367" y="457200"/>
            <a:ext cx="8373644" cy="3648584"/>
          </a:xfrm>
          <a:prstGeom prst="rect">
            <a:avLst/>
          </a:prstGeom>
        </p:spPr>
      </p:pic>
      <p:pic>
        <p:nvPicPr>
          <p:cNvPr id="7" name="Picture 6">
            <a:extLst>
              <a:ext uri="{FF2B5EF4-FFF2-40B4-BE49-F238E27FC236}">
                <a16:creationId xmlns:a16="http://schemas.microsoft.com/office/drawing/2014/main" id="{3EFD2D1E-D02B-1B8A-970A-C9159E93F624}"/>
              </a:ext>
            </a:extLst>
          </p:cNvPr>
          <p:cNvPicPr>
            <a:picLocks noChangeAspect="1"/>
          </p:cNvPicPr>
          <p:nvPr/>
        </p:nvPicPr>
        <p:blipFill>
          <a:blip r:embed="rId3"/>
          <a:stretch>
            <a:fillRect/>
          </a:stretch>
        </p:blipFill>
        <p:spPr>
          <a:xfrm>
            <a:off x="1734367" y="4350627"/>
            <a:ext cx="8373644" cy="1125140"/>
          </a:xfrm>
          <a:prstGeom prst="rect">
            <a:avLst/>
          </a:prstGeom>
        </p:spPr>
      </p:pic>
    </p:spTree>
    <p:extLst>
      <p:ext uri="{BB962C8B-B14F-4D97-AF65-F5344CB8AC3E}">
        <p14:creationId xmlns:p14="http://schemas.microsoft.com/office/powerpoint/2010/main" val="339351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3" name="Picture 2">
            <a:extLst>
              <a:ext uri="{FF2B5EF4-FFF2-40B4-BE49-F238E27FC236}">
                <a16:creationId xmlns:a16="http://schemas.microsoft.com/office/drawing/2014/main" id="{AE35C430-5911-21B3-2BC5-E01B23C0EABF}"/>
              </a:ext>
            </a:extLst>
          </p:cNvPr>
          <p:cNvPicPr>
            <a:picLocks noChangeAspect="1"/>
          </p:cNvPicPr>
          <p:nvPr/>
        </p:nvPicPr>
        <p:blipFill>
          <a:blip r:embed="rId2"/>
          <a:stretch>
            <a:fillRect/>
          </a:stretch>
        </p:blipFill>
        <p:spPr>
          <a:xfrm>
            <a:off x="1571440" y="1052623"/>
            <a:ext cx="8218020" cy="4254275"/>
          </a:xfrm>
          <a:prstGeom prst="rect">
            <a:avLst/>
          </a:prstGeom>
        </p:spPr>
      </p:pic>
    </p:spTree>
    <p:extLst>
      <p:ext uri="{BB962C8B-B14F-4D97-AF65-F5344CB8AC3E}">
        <p14:creationId xmlns:p14="http://schemas.microsoft.com/office/powerpoint/2010/main" val="305419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9482A7-1662-C1D3-6D75-9930EDBF903E}"/>
              </a:ext>
            </a:extLst>
          </p:cNvPr>
          <p:cNvSpPr>
            <a:spLocks noGrp="1"/>
          </p:cNvSpPr>
          <p:nvPr>
            <p:ph type="sldNum" sz="quarter" idx="12"/>
          </p:nvPr>
        </p:nvSpPr>
        <p:spPr/>
        <p:txBody>
          <a:bodyPr/>
          <a:lstStyle/>
          <a:p>
            <a:fld id="{48F63A3B-78C7-47BE-AE5E-E10140E04643}" type="slidenum">
              <a:rPr lang="en-US" smtClean="0"/>
              <a:t>29</a:t>
            </a:fld>
            <a:endParaRPr lang="en-US" dirty="0"/>
          </a:p>
        </p:txBody>
      </p:sp>
      <p:pic>
        <p:nvPicPr>
          <p:cNvPr id="4" name="Picture 3">
            <a:extLst>
              <a:ext uri="{FF2B5EF4-FFF2-40B4-BE49-F238E27FC236}">
                <a16:creationId xmlns:a16="http://schemas.microsoft.com/office/drawing/2014/main" id="{8F8A11BD-92F8-A1B4-854A-9C9D0202FB16}"/>
              </a:ext>
            </a:extLst>
          </p:cNvPr>
          <p:cNvPicPr>
            <a:picLocks noChangeAspect="1"/>
          </p:cNvPicPr>
          <p:nvPr/>
        </p:nvPicPr>
        <p:blipFill>
          <a:blip r:embed="rId2"/>
          <a:stretch>
            <a:fillRect/>
          </a:stretch>
        </p:blipFill>
        <p:spPr>
          <a:xfrm>
            <a:off x="1052623" y="731520"/>
            <a:ext cx="8910256" cy="714475"/>
          </a:xfrm>
          <a:prstGeom prst="rect">
            <a:avLst/>
          </a:prstGeom>
        </p:spPr>
      </p:pic>
      <p:pic>
        <p:nvPicPr>
          <p:cNvPr id="8" name="Picture 7">
            <a:extLst>
              <a:ext uri="{FF2B5EF4-FFF2-40B4-BE49-F238E27FC236}">
                <a16:creationId xmlns:a16="http://schemas.microsoft.com/office/drawing/2014/main" id="{C5ADD94F-5F85-1E57-D846-2B4C9FD0DF4C}"/>
              </a:ext>
            </a:extLst>
          </p:cNvPr>
          <p:cNvPicPr>
            <a:picLocks noChangeAspect="1"/>
          </p:cNvPicPr>
          <p:nvPr/>
        </p:nvPicPr>
        <p:blipFill>
          <a:blip r:embed="rId3"/>
          <a:stretch>
            <a:fillRect/>
          </a:stretch>
        </p:blipFill>
        <p:spPr>
          <a:xfrm>
            <a:off x="1052623" y="1749516"/>
            <a:ext cx="8910256" cy="4058216"/>
          </a:xfrm>
          <a:prstGeom prst="rect">
            <a:avLst/>
          </a:prstGeom>
        </p:spPr>
      </p:pic>
    </p:spTree>
    <p:extLst>
      <p:ext uri="{BB962C8B-B14F-4D97-AF65-F5344CB8AC3E}">
        <p14:creationId xmlns:p14="http://schemas.microsoft.com/office/powerpoint/2010/main" val="52593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174752" y="311404"/>
            <a:ext cx="7534148" cy="768096"/>
          </a:xfrm>
        </p:spPr>
        <p:txBody>
          <a:bodyPr/>
          <a:lstStyle/>
          <a:p>
            <a:pPr algn="ctr"/>
            <a:r>
              <a:rPr lang="en-US" sz="48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PROBLEM STATEMENT</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sz="half" idx="1"/>
          </p:nvPr>
        </p:nvSpPr>
        <p:spPr>
          <a:xfrm>
            <a:off x="-174172" y="656772"/>
            <a:ext cx="12192000" cy="5744028"/>
          </a:xfrm>
        </p:spPr>
        <p:txBody>
          <a:bodyPr/>
          <a:lstStyle/>
          <a:p>
            <a:pPr algn="l">
              <a:buFont typeface="Arial" panose="020B0604020202020204" pitchFamily="34" charset="0"/>
              <a:buChar char="•"/>
            </a:pPr>
            <a:r>
              <a:rPr lang="en-US" sz="1600" b="1" i="0" dirty="0">
                <a:solidFill>
                  <a:srgbClr val="002060"/>
                </a:solidFill>
                <a:effectLst/>
                <a:latin typeface="+mj-lt"/>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a:t>
            </a:r>
            <a:endParaRPr lang="en-US" sz="1600" b="1" i="0" dirty="0" smtClean="0">
              <a:solidFill>
                <a:srgbClr val="002060"/>
              </a:solidFill>
              <a:effectLst/>
              <a:latin typeface="+mj-lt"/>
            </a:endParaRPr>
          </a:p>
          <a:p>
            <a:pPr algn="l">
              <a:buFont typeface="Arial" panose="020B0604020202020204" pitchFamily="34" charset="0"/>
              <a:buChar char="•"/>
            </a:pPr>
            <a:r>
              <a:rPr lang="en-US" sz="1600" b="1" i="0" dirty="0" smtClean="0">
                <a:solidFill>
                  <a:srgbClr val="002060"/>
                </a:solidFill>
                <a:effectLst/>
                <a:latin typeface="+mj-lt"/>
              </a:rPr>
              <a:t>This </a:t>
            </a:r>
            <a:r>
              <a:rPr lang="en-US" sz="1600" b="1" i="0" dirty="0">
                <a:solidFill>
                  <a:srgbClr val="002060"/>
                </a:solidFill>
                <a:effectLst/>
                <a:latin typeface="+mj-lt"/>
              </a:rPr>
              <a:t>project contains two phase:</a:t>
            </a:r>
          </a:p>
          <a:p>
            <a:pPr marL="742950" lvl="1" indent="-285750" algn="l">
              <a:buFont typeface="Arial" panose="020B0604020202020204" pitchFamily="34" charset="0"/>
              <a:buChar char="•"/>
            </a:pPr>
            <a:r>
              <a:rPr lang="en-US" i="0" dirty="0">
                <a:solidFill>
                  <a:srgbClr val="002060"/>
                </a:solidFill>
                <a:effectLst/>
                <a:latin typeface="+mj-lt"/>
              </a:rPr>
              <a:t>Data Collection Phase : We have to scrape at least 5000 used cars data. We can scrape more data as well, it’s up to us. More the data better the model. In this section we need to scrape the data of used cars from websites (Olx, cardekho, Cars24 etc.) We need web scraping for this. We have to fetch data for different locations. The number of columns for data doesn’t have limit, it’s up to us and our creativity. Generally, these columns are Brand, model, variant, manufacturing year, driven kilometers, fuel, number of owners, location and at last target variable Price of the car. This data is to give us a hint about important variables in used car model. We can make changes to it, we can add or you can remove some columns, it completely depends on the website from which we are fetching the data. Try to include all types of cars in our data for example- SUV, Sedans, Coupe, minivan, Hatchback.</a:t>
            </a:r>
          </a:p>
          <a:p>
            <a:pPr marL="742950" lvl="1" indent="-285750" algn="l">
              <a:buFont typeface="Arial" panose="020B0604020202020204" pitchFamily="34" charset="0"/>
              <a:buChar char="•"/>
            </a:pPr>
            <a:r>
              <a:rPr lang="en-US" i="0" dirty="0">
                <a:solidFill>
                  <a:srgbClr val="002060"/>
                </a:solidFill>
                <a:effectLst/>
                <a:latin typeface="+mj-lt"/>
              </a:rPr>
              <a:t>Model Building Phase : After collecting the data, you need to build a machine learning model. Before model building do all data pre-processing steps. Try different models with different hyper parameters and select the best model. Follow the complete life cycle of data science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30</a:t>
            </a:fld>
            <a:endParaRPr lang="en-US" dirty="0"/>
          </a:p>
        </p:txBody>
      </p:sp>
      <p:pic>
        <p:nvPicPr>
          <p:cNvPr id="3" name="Picture 2">
            <a:extLst>
              <a:ext uri="{FF2B5EF4-FFF2-40B4-BE49-F238E27FC236}">
                <a16:creationId xmlns:a16="http://schemas.microsoft.com/office/drawing/2014/main" id="{11A88666-C354-A20D-268C-9178BB058BAB}"/>
              </a:ext>
            </a:extLst>
          </p:cNvPr>
          <p:cNvPicPr>
            <a:picLocks noChangeAspect="1"/>
          </p:cNvPicPr>
          <p:nvPr/>
        </p:nvPicPr>
        <p:blipFill>
          <a:blip r:embed="rId2"/>
          <a:stretch>
            <a:fillRect/>
          </a:stretch>
        </p:blipFill>
        <p:spPr>
          <a:xfrm>
            <a:off x="1068573" y="468274"/>
            <a:ext cx="9617148" cy="3708699"/>
          </a:xfrm>
          <a:prstGeom prst="rect">
            <a:avLst/>
          </a:prstGeom>
        </p:spPr>
      </p:pic>
      <p:pic>
        <p:nvPicPr>
          <p:cNvPr id="5" name="Picture 4">
            <a:extLst>
              <a:ext uri="{FF2B5EF4-FFF2-40B4-BE49-F238E27FC236}">
                <a16:creationId xmlns:a16="http://schemas.microsoft.com/office/drawing/2014/main" id="{00C31F6E-3F3E-F013-391C-FF3A1EC1D314}"/>
              </a:ext>
            </a:extLst>
          </p:cNvPr>
          <p:cNvPicPr>
            <a:picLocks noChangeAspect="1"/>
          </p:cNvPicPr>
          <p:nvPr/>
        </p:nvPicPr>
        <p:blipFill>
          <a:blip r:embed="rId3"/>
          <a:stretch>
            <a:fillRect/>
          </a:stretch>
        </p:blipFill>
        <p:spPr>
          <a:xfrm>
            <a:off x="1068573" y="4669503"/>
            <a:ext cx="9617148" cy="816897"/>
          </a:xfrm>
          <a:prstGeom prst="rect">
            <a:avLst/>
          </a:prstGeom>
        </p:spPr>
      </p:pic>
    </p:spTree>
    <p:extLst>
      <p:ext uri="{BB962C8B-B14F-4D97-AF65-F5344CB8AC3E}">
        <p14:creationId xmlns:p14="http://schemas.microsoft.com/office/powerpoint/2010/main" val="327803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31</a:t>
            </a:fld>
            <a:endParaRPr lang="en-US" dirty="0"/>
          </a:p>
        </p:txBody>
      </p:sp>
      <p:pic>
        <p:nvPicPr>
          <p:cNvPr id="3" name="Picture 2">
            <a:extLst>
              <a:ext uri="{FF2B5EF4-FFF2-40B4-BE49-F238E27FC236}">
                <a16:creationId xmlns:a16="http://schemas.microsoft.com/office/drawing/2014/main" id="{8B577FC7-3A0E-E149-2EA4-F315161B0E38}"/>
              </a:ext>
            </a:extLst>
          </p:cNvPr>
          <p:cNvPicPr>
            <a:picLocks noChangeAspect="1"/>
          </p:cNvPicPr>
          <p:nvPr/>
        </p:nvPicPr>
        <p:blipFill>
          <a:blip r:embed="rId2"/>
          <a:stretch>
            <a:fillRect/>
          </a:stretch>
        </p:blipFill>
        <p:spPr>
          <a:xfrm>
            <a:off x="1280730" y="607620"/>
            <a:ext cx="6980767" cy="4891991"/>
          </a:xfrm>
          <a:prstGeom prst="rect">
            <a:avLst/>
          </a:prstGeom>
        </p:spPr>
      </p:pic>
    </p:spTree>
    <p:extLst>
      <p:ext uri="{BB962C8B-B14F-4D97-AF65-F5344CB8AC3E}">
        <p14:creationId xmlns:p14="http://schemas.microsoft.com/office/powerpoint/2010/main" val="2350638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32</a:t>
            </a:fld>
            <a:endParaRPr lang="en-US" dirty="0"/>
          </a:p>
        </p:txBody>
      </p:sp>
      <p:pic>
        <p:nvPicPr>
          <p:cNvPr id="3" name="Picture 2">
            <a:extLst>
              <a:ext uri="{FF2B5EF4-FFF2-40B4-BE49-F238E27FC236}">
                <a16:creationId xmlns:a16="http://schemas.microsoft.com/office/drawing/2014/main" id="{13AC8607-D924-E6C4-FA4D-0C0031468EDD}"/>
              </a:ext>
            </a:extLst>
          </p:cNvPr>
          <p:cNvPicPr>
            <a:picLocks noChangeAspect="1"/>
          </p:cNvPicPr>
          <p:nvPr/>
        </p:nvPicPr>
        <p:blipFill>
          <a:blip r:embed="rId2"/>
          <a:stretch>
            <a:fillRect/>
          </a:stretch>
        </p:blipFill>
        <p:spPr>
          <a:xfrm>
            <a:off x="1177844" y="642576"/>
            <a:ext cx="7370733" cy="4701490"/>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33</a:t>
            </a:fld>
            <a:endParaRPr lang="en-US" dirty="0"/>
          </a:p>
        </p:txBody>
      </p:sp>
      <p:pic>
        <p:nvPicPr>
          <p:cNvPr id="3" name="Picture 2">
            <a:extLst>
              <a:ext uri="{FF2B5EF4-FFF2-40B4-BE49-F238E27FC236}">
                <a16:creationId xmlns:a16="http://schemas.microsoft.com/office/drawing/2014/main" id="{E369440B-BE1A-5586-8328-0BCFD3E2FFEE}"/>
              </a:ext>
            </a:extLst>
          </p:cNvPr>
          <p:cNvPicPr>
            <a:picLocks noChangeAspect="1"/>
          </p:cNvPicPr>
          <p:nvPr/>
        </p:nvPicPr>
        <p:blipFill>
          <a:blip r:embed="rId2"/>
          <a:stretch>
            <a:fillRect/>
          </a:stretch>
        </p:blipFill>
        <p:spPr>
          <a:xfrm>
            <a:off x="1040115" y="588855"/>
            <a:ext cx="7540360" cy="4833749"/>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34</a:t>
            </a:fld>
            <a:endParaRPr lang="en-US" dirty="0"/>
          </a:p>
        </p:txBody>
      </p:sp>
      <p:pic>
        <p:nvPicPr>
          <p:cNvPr id="5" name="Picture 4">
            <a:extLst>
              <a:ext uri="{FF2B5EF4-FFF2-40B4-BE49-F238E27FC236}">
                <a16:creationId xmlns:a16="http://schemas.microsoft.com/office/drawing/2014/main" id="{34755452-AAD9-D4DC-282A-F1F869674B4E}"/>
              </a:ext>
            </a:extLst>
          </p:cNvPr>
          <p:cNvPicPr>
            <a:picLocks noChangeAspect="1"/>
          </p:cNvPicPr>
          <p:nvPr/>
        </p:nvPicPr>
        <p:blipFill>
          <a:blip r:embed="rId2"/>
          <a:stretch>
            <a:fillRect/>
          </a:stretch>
        </p:blipFill>
        <p:spPr>
          <a:xfrm>
            <a:off x="1128732" y="517556"/>
            <a:ext cx="6994542" cy="4532909"/>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35</a:t>
            </a:fld>
            <a:endParaRPr lang="en-US" dirty="0"/>
          </a:p>
        </p:txBody>
      </p:sp>
      <p:pic>
        <p:nvPicPr>
          <p:cNvPr id="5" name="Picture 4">
            <a:extLst>
              <a:ext uri="{FF2B5EF4-FFF2-40B4-BE49-F238E27FC236}">
                <a16:creationId xmlns:a16="http://schemas.microsoft.com/office/drawing/2014/main" id="{47D91DC0-9F6E-A1D2-0DBD-85F2D96BC359}"/>
              </a:ext>
            </a:extLst>
          </p:cNvPr>
          <p:cNvPicPr>
            <a:picLocks noChangeAspect="1"/>
          </p:cNvPicPr>
          <p:nvPr/>
        </p:nvPicPr>
        <p:blipFill>
          <a:blip r:embed="rId2"/>
          <a:stretch>
            <a:fillRect/>
          </a:stretch>
        </p:blipFill>
        <p:spPr>
          <a:xfrm>
            <a:off x="1230875" y="638266"/>
            <a:ext cx="7115683" cy="4624849"/>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36</a:t>
            </a:fld>
            <a:endParaRPr lang="en-US" dirty="0"/>
          </a:p>
        </p:txBody>
      </p:sp>
      <p:pic>
        <p:nvPicPr>
          <p:cNvPr id="3" name="Picture 2">
            <a:extLst>
              <a:ext uri="{FF2B5EF4-FFF2-40B4-BE49-F238E27FC236}">
                <a16:creationId xmlns:a16="http://schemas.microsoft.com/office/drawing/2014/main" id="{5062D883-7B2D-7BA8-E561-A4DF577075F7}"/>
              </a:ext>
            </a:extLst>
          </p:cNvPr>
          <p:cNvPicPr>
            <a:picLocks noChangeAspect="1"/>
          </p:cNvPicPr>
          <p:nvPr/>
        </p:nvPicPr>
        <p:blipFill>
          <a:blip r:embed="rId2"/>
          <a:stretch>
            <a:fillRect/>
          </a:stretch>
        </p:blipFill>
        <p:spPr>
          <a:xfrm>
            <a:off x="1059468" y="658501"/>
            <a:ext cx="7085383" cy="4382895"/>
          </a:xfrm>
          <a:prstGeom prst="rect">
            <a:avLst/>
          </a:prstGeom>
        </p:spPr>
      </p:pic>
    </p:spTree>
    <p:extLst>
      <p:ext uri="{BB962C8B-B14F-4D97-AF65-F5344CB8AC3E}">
        <p14:creationId xmlns:p14="http://schemas.microsoft.com/office/powerpoint/2010/main" val="112506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37</a:t>
            </a:fld>
            <a:endParaRPr lang="en-US" dirty="0"/>
          </a:p>
        </p:txBody>
      </p:sp>
      <p:pic>
        <p:nvPicPr>
          <p:cNvPr id="3" name="Picture 2">
            <a:extLst>
              <a:ext uri="{FF2B5EF4-FFF2-40B4-BE49-F238E27FC236}">
                <a16:creationId xmlns:a16="http://schemas.microsoft.com/office/drawing/2014/main" id="{A6E72F56-F072-B09F-889A-7B31D623737A}"/>
              </a:ext>
            </a:extLst>
          </p:cNvPr>
          <p:cNvPicPr>
            <a:picLocks noChangeAspect="1"/>
          </p:cNvPicPr>
          <p:nvPr/>
        </p:nvPicPr>
        <p:blipFill>
          <a:blip r:embed="rId2"/>
          <a:stretch>
            <a:fillRect/>
          </a:stretch>
        </p:blipFill>
        <p:spPr>
          <a:xfrm>
            <a:off x="1023577" y="529502"/>
            <a:ext cx="6763694" cy="4391638"/>
          </a:xfrm>
          <a:prstGeom prst="rect">
            <a:avLst/>
          </a:prstGeom>
        </p:spPr>
      </p:pic>
      <p:pic>
        <p:nvPicPr>
          <p:cNvPr id="5" name="Picture 4">
            <a:extLst>
              <a:ext uri="{FF2B5EF4-FFF2-40B4-BE49-F238E27FC236}">
                <a16:creationId xmlns:a16="http://schemas.microsoft.com/office/drawing/2014/main" id="{A2B7B986-189C-EB79-17FF-90704FC808DC}"/>
              </a:ext>
            </a:extLst>
          </p:cNvPr>
          <p:cNvPicPr>
            <a:picLocks noChangeAspect="1"/>
          </p:cNvPicPr>
          <p:nvPr/>
        </p:nvPicPr>
        <p:blipFill>
          <a:blip r:embed="rId3"/>
          <a:stretch>
            <a:fillRect/>
          </a:stretch>
        </p:blipFill>
        <p:spPr>
          <a:xfrm>
            <a:off x="1023577" y="5177918"/>
            <a:ext cx="4165111" cy="1070481"/>
          </a:xfrm>
          <a:prstGeom prst="rect">
            <a:avLst/>
          </a:prstGeom>
        </p:spPr>
      </p:pic>
    </p:spTree>
    <p:extLst>
      <p:ext uri="{BB962C8B-B14F-4D97-AF65-F5344CB8AC3E}">
        <p14:creationId xmlns:p14="http://schemas.microsoft.com/office/powerpoint/2010/main" val="180369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38</a:t>
            </a:fld>
            <a:endParaRPr lang="en-US" dirty="0"/>
          </a:p>
        </p:txBody>
      </p:sp>
      <p:pic>
        <p:nvPicPr>
          <p:cNvPr id="3" name="Picture 2">
            <a:extLst>
              <a:ext uri="{FF2B5EF4-FFF2-40B4-BE49-F238E27FC236}">
                <a16:creationId xmlns:a16="http://schemas.microsoft.com/office/drawing/2014/main" id="{18C72E6B-40FB-F03C-8557-A929CC6E373F}"/>
              </a:ext>
            </a:extLst>
          </p:cNvPr>
          <p:cNvPicPr>
            <a:picLocks noChangeAspect="1"/>
          </p:cNvPicPr>
          <p:nvPr/>
        </p:nvPicPr>
        <p:blipFill>
          <a:blip r:embed="rId2"/>
          <a:stretch>
            <a:fillRect/>
          </a:stretch>
        </p:blipFill>
        <p:spPr>
          <a:xfrm>
            <a:off x="838558" y="731520"/>
            <a:ext cx="7369778" cy="2971800"/>
          </a:xfrm>
          <a:prstGeom prst="rect">
            <a:avLst/>
          </a:prstGeom>
        </p:spPr>
      </p:pic>
      <p:pic>
        <p:nvPicPr>
          <p:cNvPr id="5" name="Picture 4">
            <a:extLst>
              <a:ext uri="{FF2B5EF4-FFF2-40B4-BE49-F238E27FC236}">
                <a16:creationId xmlns:a16="http://schemas.microsoft.com/office/drawing/2014/main" id="{6972F2BD-2ECF-3CF1-F751-50F7FC9752B8}"/>
              </a:ext>
            </a:extLst>
          </p:cNvPr>
          <p:cNvPicPr>
            <a:picLocks noChangeAspect="1"/>
          </p:cNvPicPr>
          <p:nvPr/>
        </p:nvPicPr>
        <p:blipFill>
          <a:blip r:embed="rId3"/>
          <a:stretch>
            <a:fillRect/>
          </a:stretch>
        </p:blipFill>
        <p:spPr>
          <a:xfrm>
            <a:off x="838558" y="4189171"/>
            <a:ext cx="7369778" cy="1724266"/>
          </a:xfrm>
          <a:prstGeom prst="rect">
            <a:avLst/>
          </a:prstGeom>
        </p:spPr>
      </p:pic>
    </p:spTree>
    <p:extLst>
      <p:ext uri="{BB962C8B-B14F-4D97-AF65-F5344CB8AC3E}">
        <p14:creationId xmlns:p14="http://schemas.microsoft.com/office/powerpoint/2010/main" val="2083645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39</a:t>
            </a:fld>
            <a:endParaRPr lang="en-US" dirty="0"/>
          </a:p>
        </p:txBody>
      </p:sp>
      <p:pic>
        <p:nvPicPr>
          <p:cNvPr id="4" name="Picture 2">
            <a:extLst>
              <a:ext uri="{FF2B5EF4-FFF2-40B4-BE49-F238E27FC236}">
                <a16:creationId xmlns:a16="http://schemas.microsoft.com/office/drawing/2014/main" id="{6013F425-3F79-BD15-9E10-7B18C8A28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521" y="552450"/>
            <a:ext cx="8835656" cy="574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84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4</a:t>
            </a:fld>
            <a:endParaRPr lang="en-US" dirty="0"/>
          </a:p>
        </p:txBody>
      </p:sp>
      <p:sp>
        <p:nvSpPr>
          <p:cNvPr id="4" name="Text Placeholder 2">
            <a:extLst>
              <a:ext uri="{FF2B5EF4-FFF2-40B4-BE49-F238E27FC236}">
                <a16:creationId xmlns:a16="http://schemas.microsoft.com/office/drawing/2014/main" id="{A2E339BF-E6D7-DD0E-AF02-6813852EE723}"/>
              </a:ext>
            </a:extLst>
          </p:cNvPr>
          <p:cNvSpPr txBox="1">
            <a:spLocks/>
          </p:cNvSpPr>
          <p:nvPr/>
        </p:nvSpPr>
        <p:spPr>
          <a:xfrm>
            <a:off x="709612" y="1219200"/>
            <a:ext cx="10377487" cy="3048000"/>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IN" dirty="0" smtClean="0">
                <a:solidFill>
                  <a:srgbClr val="002060"/>
                </a:solidFill>
              </a:rPr>
              <a:t>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phases:</a:t>
            </a:r>
          </a:p>
          <a:p>
            <a:pPr lvl="1"/>
            <a:r>
              <a:rPr lang="en-IN" sz="2000" dirty="0" smtClean="0">
                <a:solidFill>
                  <a:srgbClr val="002060"/>
                </a:solidFill>
              </a:rPr>
              <a:t>Data Collection Phase</a:t>
            </a:r>
          </a:p>
          <a:p>
            <a:pPr lvl="1"/>
            <a:r>
              <a:rPr lang="en-IN" sz="2000" dirty="0" smtClean="0">
                <a:solidFill>
                  <a:srgbClr val="002060"/>
                </a:solidFill>
              </a:rPr>
              <a:t>Model Building Phase</a:t>
            </a:r>
            <a:endParaRPr lang="en-IN" sz="2000" dirty="0">
              <a:solidFill>
                <a:srgbClr val="002060"/>
              </a:solidFill>
            </a:endParaRPr>
          </a:p>
        </p:txBody>
      </p:sp>
      <p:sp>
        <p:nvSpPr>
          <p:cNvPr id="5" name="Title 1">
            <a:extLst>
              <a:ext uri="{FF2B5EF4-FFF2-40B4-BE49-F238E27FC236}">
                <a16:creationId xmlns:a16="http://schemas.microsoft.com/office/drawing/2014/main" id="{D53B219B-7E3A-7E84-6386-37313F0CFB09}"/>
              </a:ext>
            </a:extLst>
          </p:cNvPr>
          <p:cNvSpPr txBox="1">
            <a:spLocks/>
          </p:cNvSpPr>
          <p:nvPr/>
        </p:nvSpPr>
        <p:spPr>
          <a:xfrm>
            <a:off x="684211" y="76200"/>
            <a:ext cx="8534401" cy="78740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Business</a:t>
            </a:r>
            <a:r>
              <a:rPr lang="en-US" dirty="0" smtClean="0"/>
              <a:t> </a:t>
            </a:r>
            <a:r>
              <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Goal</a:t>
            </a:r>
          </a:p>
        </p:txBody>
      </p:sp>
    </p:spTree>
    <p:extLst>
      <p:ext uri="{BB962C8B-B14F-4D97-AF65-F5344CB8AC3E}">
        <p14:creationId xmlns:p14="http://schemas.microsoft.com/office/powerpoint/2010/main" val="3586773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40</a:t>
            </a:fld>
            <a:endParaRPr lang="en-US" dirty="0"/>
          </a:p>
        </p:txBody>
      </p:sp>
      <p:sp>
        <p:nvSpPr>
          <p:cNvPr id="2" name="Title 1">
            <a:extLst>
              <a:ext uri="{FF2B5EF4-FFF2-40B4-BE49-F238E27FC236}">
                <a16:creationId xmlns:a16="http://schemas.microsoft.com/office/drawing/2014/main" id="{FD5E8954-9BCB-7FD9-A210-38DC54382D45}"/>
              </a:ext>
            </a:extLst>
          </p:cNvPr>
          <p:cNvSpPr>
            <a:spLocks noGrp="1"/>
          </p:cNvSpPr>
          <p:nvPr>
            <p:ph type="title" idx="4294967295"/>
          </p:nvPr>
        </p:nvSpPr>
        <p:spPr>
          <a:xfrm>
            <a:off x="0" y="349250"/>
            <a:ext cx="10623550" cy="6051550"/>
          </a:xfrm>
        </p:spPr>
        <p:txBody>
          <a:bodyPr>
            <a:normAutofit fontScale="90000"/>
          </a:bodyPr>
          <a:lstStyle/>
          <a:p>
            <a:r>
              <a:rPr lang="en-US" b="1" u="sng" dirty="0">
                <a:solidFill>
                  <a:srgbClr val="002060"/>
                </a:solidFill>
              </a:rPr>
              <a:t>Final Procedure:</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1. Saving the model</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2. Comparing Actual and Prediction</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i="0" u="sng" dirty="0">
                <a:solidFill>
                  <a:srgbClr val="002060"/>
                </a:solidFill>
                <a:effectLst/>
                <a:latin typeface="-apple-system"/>
              </a:rPr>
              <a:t/>
            </a:r>
            <a:br>
              <a:rPr lang="en-US" b="1" i="0" u="sng" dirty="0">
                <a:solidFill>
                  <a:srgbClr val="002060"/>
                </a:solidFill>
                <a:effectLst/>
                <a:latin typeface="-apple-system"/>
              </a:rPr>
            </a:br>
            <a:r>
              <a:rPr lang="en-US" b="1" i="0" u="sng" dirty="0">
                <a:solidFill>
                  <a:srgbClr val="002060"/>
                </a:solidFill>
                <a:effectLst/>
                <a:latin typeface="-apple-system"/>
              </a:rPr>
              <a:t/>
            </a:r>
            <a:br>
              <a:rPr lang="en-US" b="1" i="0" u="sng" dirty="0">
                <a:solidFill>
                  <a:srgbClr val="002060"/>
                </a:solidFill>
                <a:effectLst/>
                <a:latin typeface="-apple-system"/>
              </a:rPr>
            </a:br>
            <a:endParaRPr lang="en-US" b="1" u="sng" dirty="0">
              <a:solidFill>
                <a:srgbClr val="002060"/>
              </a:solidFill>
            </a:endParaRPr>
          </a:p>
        </p:txBody>
      </p:sp>
      <p:pic>
        <p:nvPicPr>
          <p:cNvPr id="5" name="Picture 4">
            <a:extLst>
              <a:ext uri="{FF2B5EF4-FFF2-40B4-BE49-F238E27FC236}">
                <a16:creationId xmlns:a16="http://schemas.microsoft.com/office/drawing/2014/main" id="{5261B1ED-5563-AB6D-51D4-94675D2E4D56}"/>
              </a:ext>
            </a:extLst>
          </p:cNvPr>
          <p:cNvPicPr>
            <a:picLocks noChangeAspect="1"/>
          </p:cNvPicPr>
          <p:nvPr/>
        </p:nvPicPr>
        <p:blipFill>
          <a:blip r:embed="rId2"/>
          <a:stretch>
            <a:fillRect/>
          </a:stretch>
        </p:blipFill>
        <p:spPr>
          <a:xfrm>
            <a:off x="2869540" y="1929573"/>
            <a:ext cx="6360458" cy="1143160"/>
          </a:xfrm>
          <a:prstGeom prst="rect">
            <a:avLst/>
          </a:prstGeom>
        </p:spPr>
      </p:pic>
      <p:pic>
        <p:nvPicPr>
          <p:cNvPr id="8" name="Picture 7">
            <a:extLst>
              <a:ext uri="{FF2B5EF4-FFF2-40B4-BE49-F238E27FC236}">
                <a16:creationId xmlns:a16="http://schemas.microsoft.com/office/drawing/2014/main" id="{BE596B1B-BDD7-47E7-2AED-BECB3390F56B}"/>
              </a:ext>
            </a:extLst>
          </p:cNvPr>
          <p:cNvPicPr>
            <a:picLocks noChangeAspect="1"/>
          </p:cNvPicPr>
          <p:nvPr/>
        </p:nvPicPr>
        <p:blipFill>
          <a:blip r:embed="rId3"/>
          <a:stretch>
            <a:fillRect/>
          </a:stretch>
        </p:blipFill>
        <p:spPr>
          <a:xfrm>
            <a:off x="2695160" y="3800133"/>
            <a:ext cx="6792273" cy="2448267"/>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41</a:t>
            </a:fld>
            <a:endParaRPr lang="en-US" dirty="0"/>
          </a:p>
        </p:txBody>
      </p:sp>
      <p:pic>
        <p:nvPicPr>
          <p:cNvPr id="4" name="Picture 3">
            <a:extLst>
              <a:ext uri="{FF2B5EF4-FFF2-40B4-BE49-F238E27FC236}">
                <a16:creationId xmlns:a16="http://schemas.microsoft.com/office/drawing/2014/main" id="{DE35769D-B910-CB23-B41C-3FDD16AA409B}"/>
              </a:ext>
            </a:extLst>
          </p:cNvPr>
          <p:cNvPicPr>
            <a:picLocks noChangeAspect="1"/>
          </p:cNvPicPr>
          <p:nvPr/>
        </p:nvPicPr>
        <p:blipFill>
          <a:blip r:embed="rId2"/>
          <a:stretch>
            <a:fillRect/>
          </a:stretch>
        </p:blipFill>
        <p:spPr>
          <a:xfrm>
            <a:off x="1225296" y="457200"/>
            <a:ext cx="7421163" cy="1114581"/>
          </a:xfrm>
          <a:prstGeom prst="rect">
            <a:avLst/>
          </a:prstGeom>
        </p:spPr>
      </p:pic>
      <p:pic>
        <p:nvPicPr>
          <p:cNvPr id="4098" name="Picture 2">
            <a:extLst>
              <a:ext uri="{FF2B5EF4-FFF2-40B4-BE49-F238E27FC236}">
                <a16:creationId xmlns:a16="http://schemas.microsoft.com/office/drawing/2014/main" id="{CCC691AF-03DE-E497-FC64-D7BBD3B57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63" y="1794940"/>
            <a:ext cx="7982428" cy="480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30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42</a:t>
            </a:fld>
            <a:endParaRPr lang="en-US" dirty="0"/>
          </a:p>
        </p:txBody>
      </p:sp>
      <p:sp>
        <p:nvSpPr>
          <p:cNvPr id="2" name="Title 1">
            <a:extLst>
              <a:ext uri="{FF2B5EF4-FFF2-40B4-BE49-F238E27FC236}">
                <a16:creationId xmlns:a16="http://schemas.microsoft.com/office/drawing/2014/main" id="{FD5E8954-9BCB-7FD9-A210-38DC54382D45}"/>
              </a:ext>
            </a:extLst>
          </p:cNvPr>
          <p:cNvSpPr>
            <a:spLocks noGrp="1"/>
          </p:cNvSpPr>
          <p:nvPr>
            <p:ph type="title" idx="4294967295"/>
          </p:nvPr>
        </p:nvSpPr>
        <p:spPr>
          <a:xfrm>
            <a:off x="0" y="349250"/>
            <a:ext cx="10623550" cy="4424769"/>
          </a:xfrm>
        </p:spPr>
        <p:txBody>
          <a:bodyPr>
            <a:normAutofit fontScale="90000"/>
          </a:bodyPr>
          <a:lstStyle/>
          <a:p>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
            </a:r>
            <a:br>
              <a:rPr lang="en-US" b="1" u="sng" dirty="0">
                <a:solidFill>
                  <a:srgbClr val="002060"/>
                </a:solidFill>
              </a:rPr>
            </a:br>
            <a:r>
              <a:rPr lang="en-US" b="1" u="sng" dirty="0">
                <a:solidFill>
                  <a:srgbClr val="002060"/>
                </a:solidFill>
              </a:rPr>
              <a:t>3. </a:t>
            </a:r>
            <a:r>
              <a:rPr lang="en-US" b="1" u="sng" dirty="0">
                <a:solidFill>
                  <a:srgbClr val="002060"/>
                </a:solidFill>
                <a:effectLst/>
                <a:latin typeface="-apple-system"/>
              </a:rPr>
              <a:t>Saving the model in CSV format</a:t>
            </a:r>
            <a:br>
              <a:rPr lang="en-US" b="1" u="sng" dirty="0">
                <a:solidFill>
                  <a:srgbClr val="002060"/>
                </a:solidFill>
                <a:effectLst/>
                <a:latin typeface="-apple-system"/>
              </a:rPr>
            </a:br>
            <a:r>
              <a:rPr lang="en-US" b="1" u="sng" dirty="0">
                <a:solidFill>
                  <a:srgbClr val="002060"/>
                </a:solidFill>
                <a:effectLst/>
                <a:latin typeface="-apple-system"/>
              </a:rPr>
              <a:t/>
            </a:r>
            <a:br>
              <a:rPr lang="en-US" b="1" u="sng" dirty="0">
                <a:solidFill>
                  <a:srgbClr val="002060"/>
                </a:solidFill>
                <a:effectLst/>
                <a:latin typeface="-apple-system"/>
              </a:rPr>
            </a:br>
            <a:endParaRPr lang="en-US" b="1" u="sng" dirty="0">
              <a:solidFill>
                <a:srgbClr val="002060"/>
              </a:solidFill>
            </a:endParaRPr>
          </a:p>
        </p:txBody>
      </p:sp>
      <p:pic>
        <p:nvPicPr>
          <p:cNvPr id="13315" name="Picture 1">
            <a:extLst>
              <a:ext uri="{FF2B5EF4-FFF2-40B4-BE49-F238E27FC236}">
                <a16:creationId xmlns:a16="http://schemas.microsoft.com/office/drawing/2014/main" id="{8A4C3DD8-9787-55AE-CEF7-30BC47544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57" y="5038210"/>
            <a:ext cx="6853164" cy="10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D4F5039-219A-0C06-8877-98019C972DC4}"/>
              </a:ext>
            </a:extLst>
          </p:cNvPr>
          <p:cNvPicPr>
            <a:picLocks noChangeAspect="1"/>
          </p:cNvPicPr>
          <p:nvPr/>
        </p:nvPicPr>
        <p:blipFill>
          <a:blip r:embed="rId3"/>
          <a:stretch>
            <a:fillRect/>
          </a:stretch>
        </p:blipFill>
        <p:spPr>
          <a:xfrm>
            <a:off x="947417" y="613441"/>
            <a:ext cx="3467584" cy="2350421"/>
          </a:xfrm>
          <a:prstGeom prst="rect">
            <a:avLst/>
          </a:prstGeom>
        </p:spPr>
      </p:pic>
      <p:pic>
        <p:nvPicPr>
          <p:cNvPr id="7" name="Picture 6">
            <a:extLst>
              <a:ext uri="{FF2B5EF4-FFF2-40B4-BE49-F238E27FC236}">
                <a16:creationId xmlns:a16="http://schemas.microsoft.com/office/drawing/2014/main" id="{60BAAC70-1E2B-41C8-F767-7494BF100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321" y="349624"/>
            <a:ext cx="4374665" cy="331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22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336637" y="621254"/>
            <a:ext cx="6766560" cy="753036"/>
          </a:xfrm>
        </p:spPr>
        <p:txBody>
          <a:bodyPr/>
          <a:lstStyle/>
          <a:p>
            <a:r>
              <a:rPr lang="en-US" b="1" u="sng" dirty="0">
                <a:solidFill>
                  <a:srgbClr val="002060"/>
                </a:solidFill>
              </a:rPr>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820271" y="1640542"/>
            <a:ext cx="8525435" cy="4114799"/>
          </a:xfrm>
        </p:spPr>
        <p:txBody>
          <a:bodyPr>
            <a:normAutofit fontScale="92500" lnSpcReduction="10000"/>
          </a:bodyPr>
          <a:lstStyle/>
          <a:p>
            <a:pPr algn="just"/>
            <a:r>
              <a:rPr lang="en-US" sz="1800" dirty="0">
                <a:solidFill>
                  <a:schemeClr val="tx1"/>
                </a:solidFill>
                <a:latin typeface="Georgia" panose="02040502050405020303" pitchFamily="18" charset="0"/>
              </a:rPr>
              <a:t>Here we have made a new car price valuation model as </a:t>
            </a:r>
            <a:r>
              <a:rPr lang="en-US" sz="1800" b="0" i="0" dirty="0">
                <a:solidFill>
                  <a:schemeClr val="tx1"/>
                </a:solidFill>
                <a:effectLst/>
                <a:latin typeface="Georgia" panose="02040502050405020303" pitchFamily="18" charset="0"/>
              </a:rPr>
              <a:t>due to covid 19 impact</a:t>
            </a:r>
            <a:r>
              <a:rPr lang="en-US" sz="1800" dirty="0">
                <a:solidFill>
                  <a:schemeClr val="tx1"/>
                </a:solidFill>
                <a:latin typeface="Georgia" panose="02040502050405020303" pitchFamily="18" charset="0"/>
              </a:rPr>
              <a:t> </a:t>
            </a:r>
            <a:r>
              <a:rPr lang="en-US" sz="1800" b="0" i="0" dirty="0">
                <a:solidFill>
                  <a:schemeClr val="tx1"/>
                </a:solidFill>
                <a:effectLst/>
                <a:latin typeface="Georgia" panose="02040502050405020303" pitchFamily="18" charset="0"/>
              </a:rPr>
              <a:t>previous car price valuation machine learning models is not </a:t>
            </a:r>
            <a:r>
              <a:rPr lang="en-US" sz="1800" b="0" i="0">
                <a:solidFill>
                  <a:schemeClr val="tx1"/>
                </a:solidFill>
                <a:effectLst/>
                <a:latin typeface="Georgia" panose="02040502050405020303" pitchFamily="18" charset="0"/>
              </a:rPr>
              <a:t>working well </a:t>
            </a:r>
            <a:r>
              <a:rPr lang="en-US" sz="1800" b="0" i="0" dirty="0">
                <a:solidFill>
                  <a:schemeClr val="tx1"/>
                </a:solidFill>
                <a:effectLst/>
                <a:latin typeface="Georgia" panose="02040502050405020303" pitchFamily="18" charset="0"/>
              </a:rPr>
              <a:t>because some cars are in demand hence making them costly and some are not in demand hence cheaper. </a:t>
            </a:r>
            <a:endParaRPr lang="en-US" sz="1800" dirty="0">
              <a:solidFill>
                <a:schemeClr val="tx1"/>
              </a:solidFill>
              <a:latin typeface="Georgia" panose="02040502050405020303" pitchFamily="18" charset="0"/>
            </a:endParaRPr>
          </a:p>
          <a:p>
            <a:pPr algn="just"/>
            <a:endParaRPr lang="en-US" sz="1800" dirty="0">
              <a:solidFill>
                <a:schemeClr val="tx1"/>
              </a:solidFill>
              <a:latin typeface="Georgia" panose="02040502050405020303" pitchFamily="18" charset="0"/>
            </a:endParaRPr>
          </a:p>
          <a:p>
            <a:pPr algn="just"/>
            <a:r>
              <a:rPr lang="en-US" sz="1800" dirty="0">
                <a:solidFill>
                  <a:schemeClr val="tx1"/>
                </a:solidFill>
                <a:latin typeface="Georgia" panose="02040502050405020303" pitchFamily="18" charset="0"/>
              </a:rPr>
              <a:t>For new car price valuation model, we have done prediction on basis of Data using EDA, Data Cleaning, Data Visualization, Data Pre-processing, Checked Correlation, removed irrelevant features , Removed Outliers, Removed Skewness and at last train our data by splitting our data through train-test split process. </a:t>
            </a:r>
          </a:p>
          <a:p>
            <a:pPr algn="just"/>
            <a:endParaRPr lang="en-US" sz="1800" dirty="0">
              <a:solidFill>
                <a:schemeClr val="tx1"/>
              </a:solidFill>
              <a:latin typeface="Georgia" panose="02040502050405020303" pitchFamily="18" charset="0"/>
            </a:endParaRPr>
          </a:p>
          <a:p>
            <a:pPr algn="just"/>
            <a:r>
              <a:rPr lang="en-US" sz="1800" dirty="0">
                <a:solidFill>
                  <a:schemeClr val="tx1"/>
                </a:solidFill>
                <a:latin typeface="Georgia" panose="02040502050405020303" pitchFamily="18" charset="0"/>
              </a:rPr>
              <a:t>Built our model using 5 models and finally selected best model which was giving best accuracy that is Gradient Boosting Regressor. Then tunned our model through Hyper Tunning using </a:t>
            </a:r>
            <a:r>
              <a:rPr lang="en-US" sz="1800" dirty="0" err="1">
                <a:solidFill>
                  <a:schemeClr val="tx1"/>
                </a:solidFill>
                <a:latin typeface="Georgia" panose="02040502050405020303" pitchFamily="18" charset="0"/>
              </a:rPr>
              <a:t>GridSearchCV</a:t>
            </a:r>
            <a:r>
              <a:rPr lang="en-US" sz="1800" dirty="0">
                <a:solidFill>
                  <a:schemeClr val="tx1"/>
                </a:solidFill>
                <a:latin typeface="Georgia" panose="02040502050405020303" pitchFamily="18" charset="0"/>
              </a:rPr>
              <a:t>. And at last compared our predicted and Actual Price of Car. Thus our project is completed.</a:t>
            </a:r>
          </a:p>
          <a:p>
            <a:endParaRPr lang="en-US" sz="18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Tree>
    <p:extLst>
      <p:ext uri="{BB962C8B-B14F-4D97-AF65-F5344CB8AC3E}">
        <p14:creationId xmlns:p14="http://schemas.microsoft.com/office/powerpoint/2010/main" val="9481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idx="4294967295"/>
          </p:nvPr>
        </p:nvSpPr>
        <p:spPr>
          <a:xfrm>
            <a:off x="3795833" y="2611621"/>
            <a:ext cx="4168775" cy="668338"/>
          </a:xfrm>
        </p:spPr>
        <p:txBody>
          <a:bodyPr>
            <a:noAutofit/>
          </a:bodyPr>
          <a:lstStyle/>
          <a:p>
            <a:r>
              <a:rPr lang="en-US" sz="4800" b="1" u="sng" dirty="0">
                <a:solidFill>
                  <a:srgbClr val="002060"/>
                </a:solidFill>
              </a:rPr>
              <a:t>THANK YOU</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t>5</a:t>
            </a:fld>
            <a:endParaRPr lang="en-US" dirty="0"/>
          </a:p>
        </p:txBody>
      </p:sp>
      <p:sp>
        <p:nvSpPr>
          <p:cNvPr id="5" name="Text Placeholder 2">
            <a:extLst>
              <a:ext uri="{FF2B5EF4-FFF2-40B4-BE49-F238E27FC236}">
                <a16:creationId xmlns:a16="http://schemas.microsoft.com/office/drawing/2014/main" id="{A2E339BF-E6D7-DD0E-AF02-6813852EE723}"/>
              </a:ext>
            </a:extLst>
          </p:cNvPr>
          <p:cNvSpPr txBox="1">
            <a:spLocks/>
          </p:cNvSpPr>
          <p:nvPr/>
        </p:nvSpPr>
        <p:spPr>
          <a:xfrm>
            <a:off x="424543" y="1164771"/>
            <a:ext cx="11080901" cy="3261249"/>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171450" indent="0" algn="just">
              <a:lnSpc>
                <a:spcPct val="107000"/>
              </a:lnSpc>
              <a:spcAft>
                <a:spcPts val="800"/>
              </a:spcAft>
              <a:buClr>
                <a:schemeClr val="bg1"/>
              </a:buClr>
              <a:buNone/>
            </a:pPr>
            <a:r>
              <a:rPr lang="en-IN" sz="1800" b="1" dirty="0" smtClean="0">
                <a:solidFill>
                  <a:srgbClr val="002060"/>
                </a:solidFill>
                <a:ea typeface="Times New Roman" panose="02020603050405020304" pitchFamily="18" charset="0"/>
                <a:cs typeface="Calibri" panose="020F0502020204030204" pitchFamily="34" charset="0"/>
              </a:rPr>
              <a:t>We have to made car price valuation model. This project contains two phases:</a:t>
            </a:r>
            <a:endParaRPr lang="en-IN" sz="1800" b="1"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r>
              <a:rPr lang="en-IN" b="1" dirty="0" smtClean="0">
                <a:solidFill>
                  <a:srgbClr val="002060"/>
                </a:solidFill>
                <a:ea typeface="Times New Roman" panose="02020603050405020304" pitchFamily="18" charset="0"/>
                <a:cs typeface="Calibri" panose="020F0502020204030204" pitchFamily="34" charset="0"/>
              </a:rPr>
              <a:t>Data Collection Phase</a:t>
            </a:r>
            <a:r>
              <a:rPr lang="en-IN" dirty="0" smtClean="0">
                <a:solidFill>
                  <a:srgbClr val="002060"/>
                </a:solidFill>
                <a:ea typeface="Times New Roman" panose="02020603050405020304" pitchFamily="18" charset="0"/>
                <a:cs typeface="Calibri" panose="020F0502020204030204" pitchFamily="34" charset="0"/>
              </a:rPr>
              <a:t>: We have scraped more than 5000 used cars data from websites: </a:t>
            </a:r>
            <a:r>
              <a:rPr lang="en-IN" dirty="0" err="1" smtClean="0">
                <a:solidFill>
                  <a:srgbClr val="002060"/>
                </a:solidFill>
                <a:ea typeface="Times New Roman" panose="02020603050405020304" pitchFamily="18" charset="0"/>
                <a:cs typeface="Calibri" panose="020F0502020204030204" pitchFamily="34" charset="0"/>
              </a:rPr>
              <a:t>cardekho</a:t>
            </a:r>
            <a:r>
              <a:rPr lang="en-IN" dirty="0" smtClean="0">
                <a:solidFill>
                  <a:srgbClr val="002060"/>
                </a:solidFill>
                <a:ea typeface="Times New Roman" panose="02020603050405020304" pitchFamily="18" charset="0"/>
                <a:cs typeface="Calibri" panose="020F0502020204030204" pitchFamily="34" charset="0"/>
              </a:rPr>
              <a:t>, </a:t>
            </a:r>
            <a:r>
              <a:rPr lang="en-IN" dirty="0" err="1" smtClean="0">
                <a:solidFill>
                  <a:srgbClr val="002060"/>
                </a:solidFill>
                <a:ea typeface="Times New Roman" panose="02020603050405020304" pitchFamily="18" charset="0"/>
                <a:cs typeface="Calibri" panose="020F0502020204030204" pitchFamily="34" charset="0"/>
              </a:rPr>
              <a:t>Olx</a:t>
            </a:r>
            <a:r>
              <a:rPr lang="en-IN" dirty="0" smtClean="0">
                <a:solidFill>
                  <a:srgbClr val="002060"/>
                </a:solidFill>
                <a:ea typeface="Times New Roman" panose="02020603050405020304" pitchFamily="18" charset="0"/>
                <a:cs typeface="Calibri" panose="020F0502020204030204" pitchFamily="34" charset="0"/>
              </a:rPr>
              <a:t> and cars24. We have fetched data for different locations. All types of cars are present in data for example- SUV, Sedans, Coupe, minivan, Hatchback. After scraping converted into csv file.</a:t>
            </a:r>
            <a:endParaRPr lang="en-IN"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r>
              <a:rPr lang="en-IN" b="1" dirty="0" smtClean="0">
                <a:solidFill>
                  <a:srgbClr val="002060"/>
                </a:solidFill>
                <a:ea typeface="Times New Roman" panose="02020603050405020304" pitchFamily="18" charset="0"/>
                <a:cs typeface="Calibri" panose="020F0502020204030204" pitchFamily="34" charset="0"/>
              </a:rPr>
              <a:t>Model Building Phase</a:t>
            </a:r>
            <a:r>
              <a:rPr lang="en-IN" dirty="0" smtClean="0">
                <a:solidFill>
                  <a:srgbClr val="002060"/>
                </a:solidFill>
                <a:ea typeface="Times New Roman" panose="02020603050405020304" pitchFamily="18" charset="0"/>
                <a:cs typeface="Calibri" panose="020F0502020204030204" pitchFamily="34" charset="0"/>
              </a:rPr>
              <a:t>: After collecting the data, built a machine learning model. Before model building have done all data pre-processing steps. Tried different models with different hyper parameters and selected the best model. Followed the complete life cycle of data science. Include all the steps like:</a:t>
            </a:r>
            <a:endParaRPr lang="en-IN" dirty="0" smtClean="0">
              <a:solidFill>
                <a:srgbClr val="002060"/>
              </a:solidFill>
              <a:ea typeface="Calibri" panose="020F0502020204030204" pitchFamily="34" charset="0"/>
              <a:cs typeface="Times New Roman" panose="02020603050405020304" pitchFamily="18"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Times New Roman" panose="02020603050405020304" pitchFamily="18"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smtClean="0">
              <a:solidFill>
                <a:srgbClr val="002060"/>
              </a:solidFill>
              <a:ea typeface="Calibri" panose="020F0502020204030204" pitchFamily="34" charset="0"/>
              <a:cs typeface="Calibri" panose="020F0502020204030204" pitchFamily="34" charset="0"/>
            </a:endParaRPr>
          </a:p>
          <a:p>
            <a:pPr lvl="1" algn="just">
              <a:lnSpc>
                <a:spcPct val="107000"/>
              </a:lnSpc>
              <a:spcAft>
                <a:spcPts val="800"/>
              </a:spcAft>
              <a:buClr>
                <a:schemeClr val="bg1"/>
              </a:buClr>
              <a:buFont typeface="Wingdings" panose="05000000000000000000" pitchFamily="2" charset="2"/>
              <a:buChar char="v"/>
            </a:pPr>
            <a:endParaRPr lang="en-IN" dirty="0">
              <a:solidFill>
                <a:srgbClr val="002060"/>
              </a:solidFill>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D53B219B-7E3A-7E84-6386-37313F0CFB09}"/>
              </a:ext>
            </a:extLst>
          </p:cNvPr>
          <p:cNvSpPr txBox="1">
            <a:spLocks/>
          </p:cNvSpPr>
          <p:nvPr/>
        </p:nvSpPr>
        <p:spPr>
          <a:xfrm>
            <a:off x="316753" y="310897"/>
            <a:ext cx="9119347" cy="768096"/>
          </a:xfrm>
          <a:prstGeom prst="rect">
            <a:avLst/>
          </a:prstGeom>
        </p:spPr>
        <p:txBody>
          <a:bodyPr>
            <a:normAutofit fontScale="6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100" u="sng" dirty="0">
                <a:solidFill>
                  <a:srgbClr val="002060"/>
                </a:solidFill>
                <a:effectLst>
                  <a:outerShdw blurRad="38100" dist="38100" dir="2700000" algn="tl">
                    <a:srgbClr val="000000">
                      <a:alpha val="43137"/>
                    </a:srgbClr>
                  </a:outerShdw>
                </a:effectLst>
                <a:latin typeface="Arial Rounded MT Bold" panose="020F0704030504030204" pitchFamily="34" charset="0"/>
              </a:rPr>
              <a:t>Technical </a:t>
            </a:r>
            <a:r>
              <a:rPr lang="en-US" sz="7100" u="sng" dirty="0" smtClean="0">
                <a:solidFill>
                  <a:srgbClr val="002060"/>
                </a:solidFill>
                <a:effectLst>
                  <a:outerShdw blurRad="38100" dist="38100" dir="2700000" algn="tl">
                    <a:srgbClr val="000000">
                      <a:alpha val="43137"/>
                    </a:srgbClr>
                  </a:outerShdw>
                </a:effectLst>
                <a:latin typeface="Arial Rounded MT Bold" panose="020F0704030504030204" pitchFamily="34" charset="0"/>
              </a:rPr>
              <a:t>Requirement</a:t>
            </a:r>
            <a:endParaRPr lang="en-US" sz="3200" b="1" dirty="0">
              <a:solidFill>
                <a:srgbClr val="000000"/>
              </a:solidFill>
              <a:latin typeface="Georgia" panose="02040502050405020303" pitchFamily="18" charset="0"/>
            </a:endParaRPr>
          </a:p>
        </p:txBody>
      </p:sp>
    </p:spTree>
    <p:extLst>
      <p:ext uri="{BB962C8B-B14F-4D97-AF65-F5344CB8AC3E}">
        <p14:creationId xmlns:p14="http://schemas.microsoft.com/office/powerpoint/2010/main" val="1530944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87085" y="-283029"/>
            <a:ext cx="11811000" cy="1666155"/>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Exploratory Data Analysis (EDA)</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Content Placeholder 3">
            <a:extLst>
              <a:ext uri="{FF2B5EF4-FFF2-40B4-BE49-F238E27FC236}">
                <a16:creationId xmlns:a16="http://schemas.microsoft.com/office/drawing/2014/main" id="{1EC7E61B-B4C2-FF13-01E9-3390F16A7372}"/>
              </a:ext>
            </a:extLst>
          </p:cNvPr>
          <p:cNvSpPr>
            <a:spLocks noGrp="1"/>
          </p:cNvSpPr>
          <p:nvPr>
            <p:ph sz="half" idx="1"/>
          </p:nvPr>
        </p:nvSpPr>
        <p:spPr>
          <a:xfrm>
            <a:off x="382306" y="2188030"/>
            <a:ext cx="11036808" cy="3566160"/>
          </a:xfrm>
        </p:spPr>
        <p:txBody>
          <a:bodyPr/>
          <a:lstStyle/>
          <a:p>
            <a:r>
              <a:rPr lang="en-US" b="1" i="0" dirty="0">
                <a:solidFill>
                  <a:srgbClr val="000000"/>
                </a:solidFill>
                <a:effectLst/>
                <a:latin typeface="Helvetica Neue"/>
              </a:rPr>
              <a:t>Checked 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a:t>
            </a:r>
          </a:p>
          <a:p>
            <a:r>
              <a:rPr lang="en-US" b="1" i="0" dirty="0">
                <a:solidFill>
                  <a:srgbClr val="000000"/>
                </a:solidFill>
                <a:effectLst/>
                <a:latin typeface="Helvetica Neue"/>
              </a:rPr>
              <a:t>Checked Data Type of All Data</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p>
          <a:p>
            <a:r>
              <a:rPr lang="en-IN" b="1" dirty="0">
                <a:solidFill>
                  <a:srgbClr val="000000"/>
                </a:solidFill>
                <a:latin typeface="Helvetica Neue"/>
              </a:rPr>
              <a:t>Checked for special character present in dataset or not</a:t>
            </a:r>
            <a:endParaRPr lang="en-IN" b="1" i="0" dirty="0">
              <a:solidFill>
                <a:srgbClr val="000000"/>
              </a:solidFill>
              <a:effectLst/>
              <a:latin typeface="Helvetica Neue"/>
            </a:endParaRPr>
          </a:p>
          <a:p>
            <a:r>
              <a:rPr lang="en-US" b="1" i="0" dirty="0">
                <a:solidFill>
                  <a:srgbClr val="000000"/>
                </a:solidFill>
                <a:effectLst/>
                <a:latin typeface="Helvetica Neue"/>
              </a:rPr>
              <a:t>Checked total number of unique value</a:t>
            </a:r>
          </a:p>
          <a:p>
            <a:r>
              <a:rPr lang="en-US" b="1" dirty="0">
                <a:solidFill>
                  <a:srgbClr val="000000"/>
                </a:solidFill>
                <a:latin typeface="Helvetica Neue"/>
              </a:rPr>
              <a:t>Dropped irrelevant Features </a:t>
            </a:r>
          </a:p>
          <a:p>
            <a:r>
              <a:rPr lang="en-US" b="1" dirty="0">
                <a:solidFill>
                  <a:srgbClr val="000000"/>
                </a:solidFill>
                <a:latin typeface="Helvetica Neue"/>
              </a:rPr>
              <a:t>Replaced duplicate values, special characters  and irrelevant data</a:t>
            </a:r>
          </a:p>
          <a:p>
            <a:r>
              <a:rPr lang="en-IN" b="1" i="0" dirty="0">
                <a:solidFill>
                  <a:srgbClr val="000000"/>
                </a:solidFill>
                <a:effectLst/>
                <a:latin typeface="Helvetica Neue"/>
              </a:rPr>
              <a:t>Checked Information about Data</a:t>
            </a:r>
            <a:endParaRPr lang="en-US" b="1" dirty="0">
              <a:solidFill>
                <a:srgbClr val="000000"/>
              </a:solidFill>
              <a:latin typeface="Helvetica Neue"/>
            </a:endParaRPr>
          </a:p>
          <a:p>
            <a:r>
              <a:rPr lang="en-US" b="1" dirty="0">
                <a:solidFill>
                  <a:srgbClr val="000000"/>
                </a:solidFill>
                <a:latin typeface="Helvetica Neue"/>
              </a:rPr>
              <a:t>Checked all features through visualization.</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323015" y="100101"/>
            <a:ext cx="10671048" cy="7680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Description</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1" name="Picture 10">
            <a:extLst>
              <a:ext uri="{FF2B5EF4-FFF2-40B4-BE49-F238E27FC236}">
                <a16:creationId xmlns:a16="http://schemas.microsoft.com/office/drawing/2014/main" id="{033215DD-4CBE-2CC8-3CD6-D6F913DFEB4F}"/>
              </a:ext>
            </a:extLst>
          </p:cNvPr>
          <p:cNvPicPr>
            <a:picLocks noChangeAspect="1"/>
          </p:cNvPicPr>
          <p:nvPr/>
        </p:nvPicPr>
        <p:blipFill>
          <a:blip r:embed="rId2"/>
          <a:stretch>
            <a:fillRect/>
          </a:stretch>
        </p:blipFill>
        <p:spPr>
          <a:xfrm>
            <a:off x="677880" y="1740067"/>
            <a:ext cx="10316184" cy="1673221"/>
          </a:xfrm>
          <a:prstGeom prst="rect">
            <a:avLst/>
          </a:prstGeom>
        </p:spPr>
      </p:pic>
      <p:pic>
        <p:nvPicPr>
          <p:cNvPr id="13" name="Picture 12">
            <a:extLst>
              <a:ext uri="{FF2B5EF4-FFF2-40B4-BE49-F238E27FC236}">
                <a16:creationId xmlns:a16="http://schemas.microsoft.com/office/drawing/2014/main" id="{7155D16E-8D86-9EC1-EC2B-A432B819D6DB}"/>
              </a:ext>
            </a:extLst>
          </p:cNvPr>
          <p:cNvPicPr>
            <a:picLocks noChangeAspect="1"/>
          </p:cNvPicPr>
          <p:nvPr/>
        </p:nvPicPr>
        <p:blipFill>
          <a:blip r:embed="rId3"/>
          <a:stretch>
            <a:fillRect/>
          </a:stretch>
        </p:blipFill>
        <p:spPr>
          <a:xfrm>
            <a:off x="677879" y="4110987"/>
            <a:ext cx="10316184" cy="2360191"/>
          </a:xfrm>
          <a:prstGeom prst="rect">
            <a:avLst/>
          </a:prstGeom>
        </p:spPr>
      </p:pic>
      <p:sp>
        <p:nvSpPr>
          <p:cNvPr id="3" name="Content Placeholder 2"/>
          <p:cNvSpPr>
            <a:spLocks noGrp="1"/>
          </p:cNvSpPr>
          <p:nvPr>
            <p:ph sz="half" idx="1"/>
          </p:nvPr>
        </p:nvSpPr>
        <p:spPr>
          <a:xfrm>
            <a:off x="194172" y="528860"/>
            <a:ext cx="11241924" cy="2352563"/>
          </a:xfrm>
        </p:spPr>
        <p:txBody>
          <a:bodyPr/>
          <a:lstStyle/>
          <a:p>
            <a:pPr marL="0" indent="0">
              <a:buNone/>
            </a:pPr>
            <a:r>
              <a:rPr lang="en-US" u="sng" dirty="0">
                <a:solidFill>
                  <a:srgbClr val="002060"/>
                </a:solidFill>
                <a:latin typeface="Georgia" panose="02040502050405020303" pitchFamily="18" charset="0"/>
              </a:rPr>
              <a:t>The dataset contains 5616 records (rows) and 10 features (columns). </a:t>
            </a:r>
          </a:p>
          <a:p>
            <a:pPr marL="342900" lvl="0" indent="-342900" defTabSz="914400">
              <a:spcBef>
                <a:spcPts val="0"/>
              </a:spcBef>
              <a:spcAft>
                <a:spcPts val="0"/>
              </a:spcAft>
              <a:buClrTx/>
              <a:buSzTx/>
              <a:buFont typeface="Arial" panose="020B0604020202020204" pitchFamily="34" charset="0"/>
              <a:buChar char="•"/>
              <a:defRPr/>
            </a:pPr>
            <a:endParaRPr lang="en-US" dirty="0">
              <a:solidFill>
                <a:schemeClr val="tx1"/>
              </a:solidFill>
              <a:latin typeface="Georgia" panose="02040502050405020303" pitchFamily="18" charset="0"/>
            </a:endParaRPr>
          </a:p>
          <a:p>
            <a:pPr marL="0" indent="0">
              <a:buNone/>
            </a:pPr>
            <a:endParaRPr lang="en-US" dirty="0"/>
          </a:p>
        </p:txBody>
      </p:sp>
      <p:sp>
        <p:nvSpPr>
          <p:cNvPr id="4" name="TextBox 3"/>
          <p:cNvSpPr txBox="1"/>
          <p:nvPr/>
        </p:nvSpPr>
        <p:spPr>
          <a:xfrm>
            <a:off x="194172" y="3579122"/>
            <a:ext cx="11575605" cy="646331"/>
          </a:xfrm>
          <a:prstGeom prst="rect">
            <a:avLst/>
          </a:prstGeom>
          <a:noFill/>
        </p:spPr>
        <p:txBody>
          <a:bodyPr wrap="none" rtlCol="0">
            <a:spAutoFit/>
          </a:bodyPr>
          <a:lstStyle/>
          <a:p>
            <a:pPr lvl="0"/>
            <a:r>
              <a:rPr lang="en-US" u="sng" dirty="0" smtClean="0">
                <a:solidFill>
                  <a:srgbClr val="002060"/>
                </a:solidFill>
                <a:latin typeface="Georgia" panose="02040502050405020303" pitchFamily="18" charset="0"/>
              </a:rPr>
              <a:t>After </a:t>
            </a:r>
            <a:r>
              <a:rPr lang="en-US" u="sng" dirty="0">
                <a:solidFill>
                  <a:srgbClr val="002060"/>
                </a:solidFill>
                <a:latin typeface="Georgia" panose="02040502050405020303" pitchFamily="18" charset="0"/>
              </a:rPr>
              <a:t>removal of irrelevant data and column, we remains with 5483 records (rows) and 8 features (columns). </a:t>
            </a:r>
          </a:p>
          <a:p>
            <a:endParaRPr lang="en-US" dirty="0"/>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377951" y="123586"/>
            <a:ext cx="10671048" cy="887505"/>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DataSet Description</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5" name="Picture 4">
            <a:extLst>
              <a:ext uri="{FF2B5EF4-FFF2-40B4-BE49-F238E27FC236}">
                <a16:creationId xmlns:a16="http://schemas.microsoft.com/office/drawing/2014/main" id="{A1D92352-C1BD-B215-7ABB-1DFC8E5F0374}"/>
              </a:ext>
            </a:extLst>
          </p:cNvPr>
          <p:cNvPicPr>
            <a:picLocks noChangeAspect="1"/>
          </p:cNvPicPr>
          <p:nvPr/>
        </p:nvPicPr>
        <p:blipFill>
          <a:blip r:embed="rId2"/>
          <a:stretch>
            <a:fillRect/>
          </a:stretch>
        </p:blipFill>
        <p:spPr>
          <a:xfrm>
            <a:off x="740164" y="1231637"/>
            <a:ext cx="3031248" cy="3226753"/>
          </a:xfrm>
          <a:prstGeom prst="rect">
            <a:avLst/>
          </a:prstGeom>
        </p:spPr>
      </p:pic>
      <p:pic>
        <p:nvPicPr>
          <p:cNvPr id="12" name="Picture 11">
            <a:extLst>
              <a:ext uri="{FF2B5EF4-FFF2-40B4-BE49-F238E27FC236}">
                <a16:creationId xmlns:a16="http://schemas.microsoft.com/office/drawing/2014/main" id="{E804417F-8EEE-6A91-5845-B0061E863C21}"/>
              </a:ext>
            </a:extLst>
          </p:cNvPr>
          <p:cNvPicPr>
            <a:picLocks noChangeAspect="1"/>
          </p:cNvPicPr>
          <p:nvPr/>
        </p:nvPicPr>
        <p:blipFill>
          <a:blip r:embed="rId3"/>
          <a:stretch>
            <a:fillRect/>
          </a:stretch>
        </p:blipFill>
        <p:spPr>
          <a:xfrm>
            <a:off x="4282042" y="1231637"/>
            <a:ext cx="6382641" cy="3187964"/>
          </a:xfrm>
          <a:prstGeom prst="rect">
            <a:avLst/>
          </a:prstGeom>
        </p:spPr>
      </p:pic>
      <p:pic>
        <p:nvPicPr>
          <p:cNvPr id="14" name="Picture 13">
            <a:extLst>
              <a:ext uri="{FF2B5EF4-FFF2-40B4-BE49-F238E27FC236}">
                <a16:creationId xmlns:a16="http://schemas.microsoft.com/office/drawing/2014/main" id="{E82F8992-98A2-7F4D-60EC-87D429643F1B}"/>
              </a:ext>
            </a:extLst>
          </p:cNvPr>
          <p:cNvPicPr>
            <a:picLocks noChangeAspect="1"/>
          </p:cNvPicPr>
          <p:nvPr/>
        </p:nvPicPr>
        <p:blipFill>
          <a:blip r:embed="rId4"/>
          <a:stretch>
            <a:fillRect/>
          </a:stretch>
        </p:blipFill>
        <p:spPr>
          <a:xfrm>
            <a:off x="740163" y="4678937"/>
            <a:ext cx="9924519" cy="1994006"/>
          </a:xfrm>
          <a:prstGeom prst="rect">
            <a:avLst/>
          </a:prstGeom>
        </p:spPr>
      </p:pic>
    </p:spTree>
    <p:extLst>
      <p:ext uri="{BB962C8B-B14F-4D97-AF65-F5344CB8AC3E}">
        <p14:creationId xmlns:p14="http://schemas.microsoft.com/office/powerpoint/2010/main" val="312026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58765" y="60391"/>
            <a:ext cx="10671048" cy="768096"/>
          </a:xfrm>
        </p:spPr>
        <p:txBody>
          <a:bodyPr/>
          <a:lstStyle/>
          <a:p>
            <a:r>
              <a:rPr lang="en-IN" sz="4800" u="sng" dirty="0">
                <a:solidFill>
                  <a:srgbClr val="002060"/>
                </a:solidFill>
                <a:effectLst>
                  <a:outerShdw blurRad="38100" dist="38100" dir="2700000" algn="tl">
                    <a:srgbClr val="000000">
                      <a:alpha val="43137"/>
                    </a:srgbClr>
                  </a:outerShdw>
                </a:effectLst>
                <a:latin typeface="Arial Rounded MT Bold" panose="020F0704030504030204" pitchFamily="34" charset="0"/>
              </a:rPr>
              <a:t>Data Cleaning </a:t>
            </a:r>
            <a:endParaRPr lang="en-US" sz="4800" u="sng"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5" name="Picture 4">
            <a:extLst>
              <a:ext uri="{FF2B5EF4-FFF2-40B4-BE49-F238E27FC236}">
                <a16:creationId xmlns:a16="http://schemas.microsoft.com/office/drawing/2014/main" id="{C6E2895B-327D-19C9-DB4A-CCDCE177A640}"/>
              </a:ext>
            </a:extLst>
          </p:cNvPr>
          <p:cNvPicPr>
            <a:picLocks noChangeAspect="1"/>
          </p:cNvPicPr>
          <p:nvPr/>
        </p:nvPicPr>
        <p:blipFill>
          <a:blip r:embed="rId2"/>
          <a:stretch>
            <a:fillRect/>
          </a:stretch>
        </p:blipFill>
        <p:spPr>
          <a:xfrm>
            <a:off x="425302" y="1115568"/>
            <a:ext cx="10429099" cy="2044491"/>
          </a:xfrm>
          <a:prstGeom prst="rect">
            <a:avLst/>
          </a:prstGeom>
        </p:spPr>
      </p:pic>
      <p:pic>
        <p:nvPicPr>
          <p:cNvPr id="11" name="Picture 10">
            <a:extLst>
              <a:ext uri="{FF2B5EF4-FFF2-40B4-BE49-F238E27FC236}">
                <a16:creationId xmlns:a16="http://schemas.microsoft.com/office/drawing/2014/main" id="{E1506E19-A166-228E-F020-22A2CB5C72A3}"/>
              </a:ext>
            </a:extLst>
          </p:cNvPr>
          <p:cNvPicPr>
            <a:picLocks noChangeAspect="1"/>
          </p:cNvPicPr>
          <p:nvPr/>
        </p:nvPicPr>
        <p:blipFill>
          <a:blip r:embed="rId3"/>
          <a:stretch>
            <a:fillRect/>
          </a:stretch>
        </p:blipFill>
        <p:spPr>
          <a:xfrm>
            <a:off x="425302" y="3447140"/>
            <a:ext cx="5431178" cy="2924583"/>
          </a:xfrm>
          <a:prstGeom prst="rect">
            <a:avLst/>
          </a:prstGeom>
        </p:spPr>
      </p:pic>
      <p:pic>
        <p:nvPicPr>
          <p:cNvPr id="13" name="Picture 12">
            <a:extLst>
              <a:ext uri="{FF2B5EF4-FFF2-40B4-BE49-F238E27FC236}">
                <a16:creationId xmlns:a16="http://schemas.microsoft.com/office/drawing/2014/main" id="{A0526AE4-6565-6051-1208-BF4EEA3FD350}"/>
              </a:ext>
            </a:extLst>
          </p:cNvPr>
          <p:cNvPicPr>
            <a:picLocks noChangeAspect="1"/>
          </p:cNvPicPr>
          <p:nvPr/>
        </p:nvPicPr>
        <p:blipFill>
          <a:blip r:embed="rId4"/>
          <a:stretch>
            <a:fillRect/>
          </a:stretch>
        </p:blipFill>
        <p:spPr>
          <a:xfrm>
            <a:off x="6110289" y="3447140"/>
            <a:ext cx="4744112" cy="2924583"/>
          </a:xfrm>
          <a:prstGeom prst="rect">
            <a:avLst/>
          </a:prstGeom>
        </p:spPr>
      </p:pic>
    </p:spTree>
    <p:extLst>
      <p:ext uri="{BB962C8B-B14F-4D97-AF65-F5344CB8AC3E}">
        <p14:creationId xmlns:p14="http://schemas.microsoft.com/office/powerpoint/2010/main" val="382311584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1138</TotalTime>
  <Words>817</Words>
  <Application>Microsoft Office PowerPoint</Application>
  <PresentationFormat>Widescreen</PresentationFormat>
  <Paragraphs>128</Paragraphs>
  <Slides>44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-apple-system</vt:lpstr>
      <vt:lpstr>Arial</vt:lpstr>
      <vt:lpstr>Arial Black</vt:lpstr>
      <vt:lpstr>Arial Rounded MT Bold</vt:lpstr>
      <vt:lpstr>Calibri</vt:lpstr>
      <vt:lpstr>Century Gothic</vt:lpstr>
      <vt:lpstr>Georgia</vt:lpstr>
      <vt:lpstr>Helvetica Neue</vt:lpstr>
      <vt:lpstr>Sabon Next LT</vt:lpstr>
      <vt:lpstr>Times New Roman</vt:lpstr>
      <vt:lpstr>Wingdings</vt:lpstr>
      <vt:lpstr>Wingdings 3</vt:lpstr>
      <vt:lpstr>Slice</vt:lpstr>
      <vt:lpstr>PowerPoint Presentation</vt:lpstr>
      <vt:lpstr>PowerPoint Presentation</vt:lpstr>
      <vt:lpstr>PROBLEM STATEMENT</vt:lpstr>
      <vt:lpstr>PowerPoint Presentation</vt:lpstr>
      <vt:lpstr>PowerPoint Presentation</vt:lpstr>
      <vt:lpstr>Exploratory Data Analysis (EDA)</vt:lpstr>
      <vt:lpstr>Data Description</vt:lpstr>
      <vt:lpstr>DataSet Description</vt:lpstr>
      <vt:lpstr>Data Cleaning </vt:lpstr>
      <vt:lpstr>Data Visualization</vt:lpstr>
      <vt:lpstr>PowerPoint Presentation</vt:lpstr>
      <vt:lpstr>PowerPoint Presentation</vt:lpstr>
      <vt:lpstr>Checking Correlation</vt:lpstr>
      <vt:lpstr>PowerPoint Presentation</vt:lpstr>
      <vt:lpstr>PowerPoint Presentation</vt:lpstr>
      <vt:lpstr>PowerPoint Presentation</vt:lpstr>
      <vt:lpstr>Checking Outliers</vt:lpstr>
      <vt:lpstr>Removing Outliers </vt:lpstr>
      <vt:lpstr>PowerPoint Presentation</vt:lpstr>
      <vt:lpstr>PowerPoint Presentation</vt:lpstr>
      <vt:lpstr>Checking Skewness</vt:lpstr>
      <vt:lpstr>PowerPoint Presentation</vt:lpstr>
      <vt:lpstr>Removing skewness</vt:lpstr>
      <vt:lpstr>checking skewness after removal</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2. Comparing Actual and Prediction      </vt:lpstr>
      <vt:lpstr>        </vt:lpstr>
      <vt:lpstr>         3. Saving the model in CSV format  </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Safik Ansari</cp:lastModifiedBy>
  <cp:revision>119</cp:revision>
  <dcterms:created xsi:type="dcterms:W3CDTF">2022-08-31T15:26:21Z</dcterms:created>
  <dcterms:modified xsi:type="dcterms:W3CDTF">2023-02-10T06:31:01Z</dcterms:modified>
</cp:coreProperties>
</file>